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57" r:id="rId3"/>
    <p:sldId id="326" r:id="rId4"/>
    <p:sldId id="285" r:id="rId5"/>
    <p:sldId id="286" r:id="rId6"/>
    <p:sldId id="308" r:id="rId7"/>
    <p:sldId id="309" r:id="rId8"/>
    <p:sldId id="310" r:id="rId9"/>
    <p:sldId id="327" r:id="rId10"/>
    <p:sldId id="328" r:id="rId11"/>
    <p:sldId id="329" r:id="rId12"/>
    <p:sldId id="330" r:id="rId13"/>
    <p:sldId id="331" r:id="rId14"/>
    <p:sldId id="332" r:id="rId15"/>
    <p:sldId id="333" r:id="rId16"/>
    <p:sldId id="337" r:id="rId17"/>
    <p:sldId id="289" r:id="rId18"/>
    <p:sldId id="290" r:id="rId19"/>
    <p:sldId id="260" r:id="rId20"/>
    <p:sldId id="262" r:id="rId21"/>
    <p:sldId id="263" r:id="rId22"/>
    <p:sldId id="273" r:id="rId23"/>
    <p:sldId id="317" r:id="rId24"/>
    <p:sldId id="318" r:id="rId25"/>
    <p:sldId id="319" r:id="rId26"/>
    <p:sldId id="320" r:id="rId27"/>
    <p:sldId id="321" r:id="rId28"/>
    <p:sldId id="322" r:id="rId29"/>
    <p:sldId id="338" r:id="rId30"/>
    <p:sldId id="274" r:id="rId31"/>
    <p:sldId id="284" r:id="rId32"/>
    <p:sldId id="32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39" autoAdjust="0"/>
    <p:restoredTop sz="83485" autoAdjust="0"/>
  </p:normalViewPr>
  <p:slideViewPr>
    <p:cSldViewPr snapToGrid="0" snapToObjects="1">
      <p:cViewPr varScale="1">
        <p:scale>
          <a:sx n="93" d="100"/>
          <a:sy n="93" d="100"/>
        </p:scale>
        <p:origin x="216" y="960"/>
      </p:cViewPr>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E0876-8D71-7645-B41B-898E01262BB6}" type="datetimeFigureOut">
              <a:rPr lang="en-LB" smtClean="0"/>
              <a:t>7/14/22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45FA23-AA02-084D-BA02-0B09CEC6A719}" type="slidenum">
              <a:rPr lang="en-LB" smtClean="0"/>
              <a:t>‹#›</a:t>
            </a:fld>
            <a:endParaRPr lang="en-LB"/>
          </a:p>
        </p:txBody>
      </p:sp>
    </p:spTree>
    <p:extLst>
      <p:ext uri="{BB962C8B-B14F-4D97-AF65-F5344CB8AC3E}">
        <p14:creationId xmlns:p14="http://schemas.microsoft.com/office/powerpoint/2010/main" val="3267951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النص الكتابي: </a:t>
            </a:r>
            <a:r>
              <a:rPr lang="ar-LB" sz="1800" b="0" i="0" u="none" strike="noStrike" baseline="30000" dirty="0">
                <a:solidFill>
                  <a:srgbClr val="24408E"/>
                </a:solidFill>
                <a:latin typeface="Arial" panose="020B0604020202020204" pitchFamily="34" charset="0"/>
              </a:rPr>
              <a:t>خروج ٣٢: ١ - ٣٥</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الفكرة الرئيسية: </a:t>
            </a:r>
            <a:r>
              <a:rPr lang="ar-LB" sz="1800" b="0" i="0" u="none" strike="noStrike" baseline="30000" dirty="0">
                <a:solidFill>
                  <a:srgbClr val="24408E"/>
                </a:solidFill>
                <a:latin typeface="Arial" panose="020B0604020202020204" pitchFamily="34" charset="0"/>
              </a:rPr>
              <a:t>أن يدرك الولد ضرورة اتّباع الله في حياته، ويستوعب أهمية تسليم حياته له، ويتأكد أنه يستطيع أن يلتجئ إليه في كلّ وقت</a:t>
            </a:r>
          </a:p>
          <a:p>
            <a:pPr algn="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1</a:t>
            </a:fld>
            <a:endParaRPr lang="en-LB"/>
          </a:p>
        </p:txBody>
      </p:sp>
    </p:spTree>
    <p:extLst>
      <p:ext uri="{BB962C8B-B14F-4D97-AF65-F5344CB8AC3E}">
        <p14:creationId xmlns:p14="http://schemas.microsoft.com/office/powerpoint/2010/main" val="626702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سرد القصّة</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المقدِّمة</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قصّتنا عن شعب قام بصنع تمثال كبير جدًّا من الذهب.</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في يوم من الأيّام، طلب الله من موسى أن يصعد إلى الجبل ليتحدَّث معه ويعطيه بعض الوصايا، لكي يعيش بموجبها هو والشعب الذي خرج من مصر معه.</a:t>
            </a:r>
            <a:endParaRPr lang="ar-LB" sz="1800" b="1" i="0" u="none" strike="noStrike" baseline="30000" dirty="0">
              <a:solidFill>
                <a:srgbClr val="24408E"/>
              </a:solidFill>
              <a:latin typeface="Arial" panose="020B0604020202020204" pitchFamily="34" charset="0"/>
            </a:endParaRPr>
          </a:p>
          <a:p>
            <a:pPr marR="0" algn="just" rtl="1"/>
            <a:endParaRPr lang="ar-LB" sz="1800" b="1" i="0" u="none" strike="noStrike" baseline="30000" dirty="0">
              <a:solidFill>
                <a:srgbClr val="24408E"/>
              </a:solidFill>
              <a:latin typeface="Arial" panose="020B0604020202020204" pitchFamily="34" charset="0"/>
            </a:endParaRPr>
          </a:p>
          <a:p>
            <a:pPr marR="0" algn="just" rtl="1"/>
            <a:r>
              <a:rPr lang="ar-LB" sz="1800" b="1" i="0" u="none" strike="noStrike" baseline="30000" dirty="0">
                <a:solidFill>
                  <a:srgbClr val="24408E"/>
                </a:solidFill>
                <a:latin typeface="Arial" panose="020B0604020202020204" pitchFamily="34" charset="0"/>
              </a:rPr>
              <a:t>صعود موسى إلى الجبل</a:t>
            </a:r>
          </a:p>
          <a:p>
            <a:pPr marR="0" algn="just" rtl="1"/>
            <a:r>
              <a:rPr lang="ar-LB" sz="1800" b="0" i="0" u="none" strike="noStrike" baseline="30000" dirty="0">
                <a:solidFill>
                  <a:srgbClr val="24408E"/>
                </a:solidFill>
                <a:latin typeface="Arial" panose="020B0604020202020204" pitchFamily="34" charset="0"/>
              </a:rPr>
              <a:t>صعد موسى إلى الجبل كما أمره الله لكن موسى تأخَّر على الجبل، والشعب تعب من انتظاره في البريّة. لذلك بدأوا يتساءلون أين يمكن أن يكون موسى، وما عسى أن يكون قد حلَّ به؟ كما أنّهم شعروا أن قائدهم قد تركهم، ولم يعد لديهم إلهٌ يعبدونه. فطلبوا من هارون أخ موسى أن يصنع لهم إلهًا يقودهم ويرشدهم. فهم لم يعودوا يعرفون شيئًا عن موسى، وربَّما لن يرجع.</a:t>
            </a:r>
          </a:p>
          <a:p>
            <a:pPr algn="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23</a:t>
            </a:fld>
            <a:endParaRPr lang="en-LB"/>
          </a:p>
        </p:txBody>
      </p:sp>
    </p:spTree>
    <p:extLst>
      <p:ext uri="{BB962C8B-B14F-4D97-AF65-F5344CB8AC3E}">
        <p14:creationId xmlns:p14="http://schemas.microsoft.com/office/powerpoint/2010/main" val="2897210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just" rtl="1"/>
            <a:r>
              <a:rPr lang="ar-LB" sz="1800" b="0" i="0" u="none" strike="noStrike" baseline="30000" dirty="0">
                <a:solidFill>
                  <a:srgbClr val="24408E"/>
                </a:solidFill>
                <a:latin typeface="Arial" panose="020B0604020202020204" pitchFamily="34" charset="0"/>
              </a:rPr>
              <a:t>هارون يصنع تمثالاً من ذهب</a:t>
            </a:r>
          </a:p>
          <a:p>
            <a:pPr marR="0" algn="just" rtl="1"/>
            <a:r>
              <a:rPr lang="ar-LB" sz="1800" b="0" i="0" u="none" strike="noStrike" baseline="30000" dirty="0">
                <a:solidFill>
                  <a:srgbClr val="24408E"/>
                </a:solidFill>
                <a:latin typeface="Arial" panose="020B0604020202020204" pitchFamily="34" charset="0"/>
              </a:rPr>
              <a:t>ومن أجل تنفيذ مبتغى الشعب، طَلب هارون أن يعطوه كلّ ما يملكونه من </a:t>
            </a:r>
            <a:r>
              <a:rPr lang="ar-LB" sz="1200" b="0" i="0" u="none" strike="noStrike" baseline="30000" dirty="0">
                <a:solidFill>
                  <a:srgbClr val="24408E"/>
                </a:solidFill>
                <a:latin typeface="Arial" panose="020B0604020202020204" pitchFamily="34" charset="0"/>
              </a:rPr>
              <a:t>ذهب ومجوهرات.</a:t>
            </a: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24</a:t>
            </a:fld>
            <a:endParaRPr lang="en-LB"/>
          </a:p>
        </p:txBody>
      </p:sp>
    </p:spTree>
    <p:extLst>
      <p:ext uri="{BB962C8B-B14F-4D97-AF65-F5344CB8AC3E}">
        <p14:creationId xmlns:p14="http://schemas.microsoft.com/office/powerpoint/2010/main" val="2925009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ثمَّ أخذ هارون الذهب وبدأ يصنع تمثالاً كبيرًا على شكل عجل، وقال للشعب هذا هو إلهكم. فترك الشعب عبادة الله وبدأ يُصلّي ويعبُد عجل الذهب، ونسوا أن الله هو من أخرجهم من مصر، أرض العبوديّة.</a:t>
            </a:r>
          </a:p>
          <a:p>
            <a:pPr algn="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25</a:t>
            </a:fld>
            <a:endParaRPr lang="en-LB"/>
          </a:p>
        </p:txBody>
      </p:sp>
    </p:spTree>
    <p:extLst>
      <p:ext uri="{BB962C8B-B14F-4D97-AF65-F5344CB8AC3E}">
        <p14:creationId xmlns:p14="http://schemas.microsoft.com/office/powerpoint/2010/main" val="2417577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عبادة الشعب للتمثال</a:t>
            </a:r>
          </a:p>
          <a:p>
            <a:pPr algn="r"/>
            <a:r>
              <a:rPr lang="ar-LB" dirty="0"/>
              <a:t>بدأ الشعب يسجد ويعبد التمثال، ويقدِّم له الذبائح والمحرقات (الذبائح تعني أن يقدِّم الشخص أفضل ما عنده لمن يعبده). رأى الله ما فعله الشعب فغضب وحزن كثيرًا، وطلب من موسى أن ينزل بسرعة إليهم، كما أخبره بأنَّه سيعاقب هذا الشعب. </a:t>
            </a: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26</a:t>
            </a:fld>
            <a:endParaRPr lang="en-LB"/>
          </a:p>
        </p:txBody>
      </p:sp>
    </p:spTree>
    <p:extLst>
      <p:ext uri="{BB962C8B-B14F-4D97-AF65-F5344CB8AC3E}">
        <p14:creationId xmlns:p14="http://schemas.microsoft.com/office/powerpoint/2010/main" val="3677280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لكن موسى صلَّى وتضرَّع إلى الله كي يسامحهم، ثمَّ نَزِلَ مُسرِعًا من الجبل حاملاً معه لوحين مكتوب عليهما الوصايا العشر. وعندما اقترب موسى من الشعب سمع صوت الهتاف والغناء والاحتفال بإلههم الجديد.</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27</a:t>
            </a:fld>
            <a:endParaRPr lang="en-LB"/>
          </a:p>
        </p:txBody>
      </p:sp>
    </p:spTree>
    <p:extLst>
      <p:ext uri="{BB962C8B-B14F-4D97-AF65-F5344CB8AC3E}">
        <p14:creationId xmlns:p14="http://schemas.microsoft.com/office/powerpoint/2010/main" val="2084377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موسى يحرق التمثال</a:t>
            </a:r>
          </a:p>
          <a:p>
            <a:pPr algn="r"/>
            <a:r>
              <a:rPr lang="ar-LB" dirty="0"/>
              <a:t>غضب موسى جدًّا عندما رأى عجل الذهب، فسقط لوحا الوصايا من يديه وانكسرا، ثمَّ أخذ العجل وأحرقه حتى لم يبق منه شيء، وقال للشعب: “لقد أخطأتم إلى الله، سأتوسّل إليه كي يغفر خطيتكم.”</a:t>
            </a:r>
          </a:p>
          <a:p>
            <a:pPr algn="r"/>
            <a:endParaRPr lang="ar-LB" dirty="0"/>
          </a:p>
          <a:p>
            <a:pPr algn="r"/>
            <a:endParaRPr lang="en-US" dirty="0"/>
          </a:p>
          <a:p>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28</a:t>
            </a:fld>
            <a:endParaRPr lang="en-LB"/>
          </a:p>
        </p:txBody>
      </p:sp>
    </p:spTree>
    <p:extLst>
      <p:ext uri="{BB962C8B-B14F-4D97-AF65-F5344CB8AC3E}">
        <p14:creationId xmlns:p14="http://schemas.microsoft.com/office/powerpoint/2010/main" val="4197530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just" rtl="1"/>
            <a:r>
              <a:rPr lang="ar-LB" sz="1800" b="1" i="0" u="none" strike="noStrike" baseline="30000" dirty="0">
                <a:solidFill>
                  <a:srgbClr val="24408E"/>
                </a:solidFill>
                <a:latin typeface="Arial" panose="020B0604020202020204" pitchFamily="34" charset="0"/>
              </a:rPr>
              <a:t>موسى يُصلّي</a:t>
            </a:r>
          </a:p>
          <a:p>
            <a:pPr marR="0" algn="just" rtl="1"/>
            <a:r>
              <a:rPr lang="ar-LB" sz="1800" b="0" i="0" u="none" strike="noStrike" baseline="30000" dirty="0">
                <a:solidFill>
                  <a:srgbClr val="24408E"/>
                </a:solidFill>
                <a:latin typeface="Arial" panose="020B0604020202020204" pitchFamily="34" charset="0"/>
              </a:rPr>
              <a:t>صَعد موسى إلى الجبل مرَّة أخرى وتوسَّل إلى الله كي يغفر للشعب، ثمَّ نَزِلَ وصلّى لجميع الشعب فتابوا وعادوا الى الله.</a:t>
            </a:r>
          </a:p>
          <a:p>
            <a:pPr marR="0" algn="just" rtl="1"/>
            <a:endParaRPr lang="en-GB" sz="1800" b="0" i="0" u="none" strike="noStrike" baseline="30000" dirty="0">
              <a:solidFill>
                <a:srgbClr val="24408E"/>
              </a:solidFill>
              <a:latin typeface="Arial" panose="020B0604020202020204" pitchFamily="34" charset="0"/>
            </a:endParaRPr>
          </a:p>
          <a:p>
            <a:pPr marR="0" algn="just" rtl="1"/>
            <a:r>
              <a:rPr lang="ar-LB" sz="1800" b="1" i="0" u="none" strike="noStrike" baseline="30000" dirty="0">
                <a:solidFill>
                  <a:srgbClr val="24408E"/>
                </a:solidFill>
                <a:latin typeface="Arial" panose="020B0604020202020204" pitchFamily="34" charset="0"/>
              </a:rPr>
              <a:t>النهاية</a:t>
            </a:r>
            <a:r>
              <a:rPr lang="ar-LB" sz="1800" b="0" i="0" u="none" strike="noStrike" baseline="30000" dirty="0">
                <a:solidFill>
                  <a:srgbClr val="24408E"/>
                </a:solidFill>
                <a:latin typeface="Arial" panose="020B0604020202020204" pitchFamily="34" charset="0"/>
              </a:rPr>
              <a:t> </a:t>
            </a:r>
          </a:p>
          <a:p>
            <a:pPr marR="0" algn="just" rtl="1"/>
            <a:r>
              <a:rPr lang="ar-LB" sz="1800" b="0" i="0" u="none" strike="noStrike" baseline="30000" dirty="0">
                <a:solidFill>
                  <a:srgbClr val="24408E"/>
                </a:solidFill>
                <a:latin typeface="Arial" panose="020B0604020202020204" pitchFamily="34" charset="0"/>
              </a:rPr>
              <a:t>لم يُسَلّم الشعب أمره إلى الله عندما تأخَّر موسى عنهم، وبدأوا يتصرَّفون متَّكلين على أنفسهم.</a:t>
            </a:r>
          </a:p>
          <a:p>
            <a:pPr marR="0" algn="just" rtl="1"/>
            <a:r>
              <a:rPr lang="ar-LB" sz="1800" b="0" i="0" u="none" strike="noStrike" baseline="30000" dirty="0">
                <a:solidFill>
                  <a:srgbClr val="24408E"/>
                </a:solidFill>
                <a:latin typeface="Arial" panose="020B0604020202020204" pitchFamily="34" charset="0"/>
              </a:rPr>
              <a:t>نحن أيضًا في الكثير من الأحيان نلجأ إلى حلِّ مشاكلنا بالإتِّكال على أنفسنا دون اللجوء إلى الله، فتكون النتيجة عكس ما نريد. دعونا نُسَلّم كلّ أمور حياتنا لله، ونصلّي طالبين منه الإرشاد دائمًا.</a:t>
            </a:r>
          </a:p>
          <a:p>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29</a:t>
            </a:fld>
            <a:endParaRPr lang="en-LB"/>
          </a:p>
        </p:txBody>
      </p:sp>
    </p:spTree>
    <p:extLst>
      <p:ext uri="{BB962C8B-B14F-4D97-AF65-F5344CB8AC3E}">
        <p14:creationId xmlns:p14="http://schemas.microsoft.com/office/powerpoint/2010/main" val="13916957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1" i="0" u="none" strike="noStrike" baseline="30000" dirty="0">
                <a:solidFill>
                  <a:srgbClr val="8A1F52"/>
                </a:solidFill>
                <a:latin typeface="Arial" panose="020B0604020202020204" pitchFamily="34" charset="0"/>
              </a:rPr>
              <a:t>المواد المطلوبة:</a:t>
            </a:r>
            <a:r>
              <a:rPr lang="ar-LB" sz="1800" b="1"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كرتون (عدد ٢) – قلم – تلصيق. </a:t>
            </a:r>
            <a:endParaRPr lang="en-US" sz="1800" b="0" i="0" u="none" strike="noStrike" baseline="30000" dirty="0">
              <a:solidFill>
                <a:srgbClr val="8A1F52"/>
              </a:solidFill>
              <a:latin typeface="Arial" panose="020B0604020202020204" pitchFamily="34" charset="0"/>
            </a:endParaRPr>
          </a:p>
          <a:p>
            <a:pPr marR="0" algn="r" rtl="1"/>
            <a:endParaRPr lang="ar-LB" sz="1800" b="0" i="0" u="none" strike="noStrike" baseline="30000" dirty="0">
              <a:solidFill>
                <a:srgbClr val="8A1F52"/>
              </a:solidFill>
              <a:latin typeface="Arial" panose="020B0604020202020204" pitchFamily="34" charset="0"/>
            </a:endParaRPr>
          </a:p>
          <a:p>
            <a:pPr marR="0" algn="r" rtl="1"/>
            <a:r>
              <a:rPr lang="en-GB" sz="1800" b="0" i="0" u="none" strike="noStrike" baseline="30000" dirty="0">
                <a:solidFill>
                  <a:srgbClr val="8A1F52"/>
                </a:solidFill>
                <a:latin typeface="Arial" panose="020B0604020202020204" pitchFamily="34" charset="0"/>
              </a:rPr>
              <a:t> </a:t>
            </a:r>
            <a:r>
              <a:rPr lang="ar-LB" sz="1800" b="1" i="0" u="none" strike="noStrike" baseline="30000" dirty="0">
                <a:solidFill>
                  <a:srgbClr val="8A1F52"/>
                </a:solidFill>
                <a:latin typeface="Arial" panose="020B0604020202020204" pitchFamily="34" charset="0"/>
              </a:rPr>
              <a:t>شرح وتطبيق</a:t>
            </a:r>
          </a:p>
          <a:p>
            <a:pPr marR="0" algn="r" rtl="1"/>
            <a:r>
              <a:rPr lang="ar-LB" sz="1800" b="0" i="0" u="none" strike="noStrike" baseline="30000" dirty="0">
                <a:solidFill>
                  <a:srgbClr val="8A1F52"/>
                </a:solidFill>
                <a:latin typeface="Arial" panose="020B0604020202020204" pitchFamily="34" charset="0"/>
              </a:rPr>
              <a:t>١- ارسم إشارة السير على الكرتونة كما في الصورة.</a:t>
            </a:r>
          </a:p>
          <a:p>
            <a:pPr marR="0" algn="r" rtl="1"/>
            <a:r>
              <a:rPr lang="ar-LB" sz="1800" b="0" i="0" u="none" strike="noStrike" baseline="30000" dirty="0">
                <a:solidFill>
                  <a:srgbClr val="8A1F52"/>
                </a:solidFill>
                <a:latin typeface="Arial" panose="020B0604020202020204" pitchFamily="34" charset="0"/>
              </a:rPr>
              <a:t>٢- قسِّم الكرتونة الأخرى إلى مربعات متساوية.</a:t>
            </a:r>
          </a:p>
          <a:p>
            <a:pPr marR="0" algn="r" rtl="1"/>
            <a:r>
              <a:rPr lang="ar-LB" sz="1800" b="0" i="0" u="none" strike="noStrike" baseline="30000" dirty="0">
                <a:solidFill>
                  <a:srgbClr val="8A1F52"/>
                </a:solidFill>
                <a:latin typeface="Arial" panose="020B0604020202020204" pitchFamily="34" charset="0"/>
              </a:rPr>
              <a:t>٣- اكتب كلّ كلمة من كلمات الآية على مربَّع وضع لاصقًا على الجهة الأخرى منها.</a:t>
            </a:r>
          </a:p>
          <a:p>
            <a:pPr marR="0" algn="r" rtl="1"/>
            <a:r>
              <a:rPr lang="ar-LB" sz="1800" b="0" i="0" u="none" strike="noStrike" baseline="30000" dirty="0">
                <a:solidFill>
                  <a:srgbClr val="8A1F52"/>
                </a:solidFill>
                <a:latin typeface="Arial" panose="020B0604020202020204" pitchFamily="34" charset="0"/>
              </a:rPr>
              <a:t>٤- علِّق كلمات الآية بالترتيب على السبورة.</a:t>
            </a:r>
          </a:p>
          <a:p>
            <a:pPr marR="0" algn="r" rtl="1"/>
            <a:r>
              <a:rPr lang="ar-LB" sz="1800" b="0" i="0" u="none" strike="noStrike" baseline="30000" dirty="0">
                <a:solidFill>
                  <a:srgbClr val="8A1F52"/>
                </a:solidFill>
                <a:latin typeface="Arial" panose="020B0604020202020204" pitchFamily="34" charset="0"/>
              </a:rPr>
              <a:t> </a:t>
            </a:r>
          </a:p>
          <a:p>
            <a:pPr marR="0" algn="r" rtl="1"/>
            <a:r>
              <a:rPr lang="ar-LB" sz="1800" b="0" i="0" u="none" strike="noStrike" baseline="30000" dirty="0">
                <a:solidFill>
                  <a:srgbClr val="8A1F52"/>
                </a:solidFill>
                <a:latin typeface="Arial" panose="020B0604020202020204" pitchFamily="34" charset="0"/>
              </a:rPr>
              <a:t>اقرأ الآية من الكتاب المقدَّس  </a:t>
            </a:r>
          </a:p>
          <a:p>
            <a:pPr marL="285750" marR="0" indent="-285750" algn="r" rtl="1">
              <a:buFont typeface="Arial" panose="020B0604020202020204" pitchFamily="34" charset="0"/>
              <a:buChar char="•"/>
            </a:pPr>
            <a:r>
              <a:rPr lang="ar-LB" sz="1800" b="0" i="0" u="none" strike="noStrike" baseline="30000" dirty="0">
                <a:solidFill>
                  <a:srgbClr val="8A1F52"/>
                </a:solidFill>
                <a:latin typeface="Arial" panose="020B0604020202020204" pitchFamily="34" charset="0"/>
              </a:rPr>
              <a:t>شجِّع الأولاد أن يحضروا كتبهم المقدَّسة.</a:t>
            </a:r>
          </a:p>
          <a:p>
            <a:pPr marL="285750" marR="0" indent="-285750" algn="r" rtl="1">
              <a:buFont typeface="Arial" panose="020B0604020202020204" pitchFamily="34" charset="0"/>
              <a:buChar char="•"/>
            </a:pPr>
            <a:r>
              <a:rPr lang="ar-LB" sz="1800" b="0" i="0" u="none" strike="noStrike" baseline="30000" dirty="0">
                <a:solidFill>
                  <a:srgbClr val="8A1F52"/>
                </a:solidFill>
                <a:latin typeface="Arial" panose="020B0604020202020204" pitchFamily="34" charset="0"/>
              </a:rPr>
              <a:t>اِختر ولدًا من الأولاد كي يقرأ الآية بصوت مرتفع.</a:t>
            </a:r>
          </a:p>
          <a:p>
            <a:pPr marR="0" algn="r" rtl="1"/>
            <a:endParaRPr lang="ar-LB" sz="1800" b="0" i="0" u="none" strike="noStrike" baseline="30000" dirty="0">
              <a:solidFill>
                <a:srgbClr val="8A1F52"/>
              </a:solidFill>
              <a:latin typeface="Arial" panose="020B0604020202020204" pitchFamily="34" charset="0"/>
            </a:endParaRPr>
          </a:p>
          <a:p>
            <a:pPr marR="0" algn="r" rtl="1"/>
            <a:r>
              <a:rPr lang="ar-LB" sz="1800" b="0" i="0" u="none" strike="noStrike" baseline="30000" dirty="0">
                <a:solidFill>
                  <a:srgbClr val="8A1F52"/>
                </a:solidFill>
                <a:latin typeface="Arial" panose="020B0604020202020204" pitchFamily="34" charset="0"/>
              </a:rPr>
              <a:t>اشرح وطبق</a:t>
            </a:r>
          </a:p>
          <a:p>
            <a:pPr marL="285750" marR="0" indent="-285750" algn="r" rtl="1">
              <a:buFont typeface="Arial" panose="020B0604020202020204" pitchFamily="34" charset="0"/>
              <a:buChar char="•"/>
            </a:pPr>
            <a:r>
              <a:rPr lang="ar-LB" sz="1800" b="0" i="0" u="none" strike="noStrike" baseline="30000" dirty="0">
                <a:solidFill>
                  <a:srgbClr val="8A1F52"/>
                </a:solidFill>
                <a:latin typeface="Arial" panose="020B0604020202020204" pitchFamily="34" charset="0"/>
              </a:rPr>
              <a:t>احمل إشارة السير بيدك.</a:t>
            </a:r>
          </a:p>
          <a:p>
            <a:pPr marL="285750" marR="0" indent="-285750" algn="r" rtl="1">
              <a:buFont typeface="Arial" panose="020B0604020202020204" pitchFamily="34" charset="0"/>
              <a:buChar char="•"/>
            </a:pPr>
            <a:r>
              <a:rPr lang="ar-LB" sz="1800" b="0" i="0" u="none" strike="noStrike" baseline="30000" dirty="0">
                <a:solidFill>
                  <a:srgbClr val="8A1F52"/>
                </a:solidFill>
                <a:latin typeface="Arial" panose="020B0604020202020204" pitchFamily="34" charset="0"/>
              </a:rPr>
              <a:t>عندما نرى مثل هذه الإشارة على الطرقات، يعني أنَّه علينا أن نختار بين اليمين واليسار.</a:t>
            </a:r>
          </a:p>
          <a:p>
            <a:pPr marL="285750" marR="0" indent="-285750" algn="r" rtl="1">
              <a:buFont typeface="Arial" panose="020B0604020202020204" pitchFamily="34" charset="0"/>
              <a:buChar char="•"/>
            </a:pPr>
            <a:r>
              <a:rPr lang="ar-LB" sz="1800" b="0" i="0" u="none" strike="noStrike" baseline="30000" dirty="0">
                <a:solidFill>
                  <a:srgbClr val="8A1F52"/>
                </a:solidFill>
                <a:latin typeface="Arial" panose="020B0604020202020204" pitchFamily="34" charset="0"/>
              </a:rPr>
              <a:t>وهذا ينطبق على حياتنا... لقد أعطانا الله حريَّة الاختيار بين الصح والخطأ.</a:t>
            </a:r>
          </a:p>
          <a:p>
            <a:pPr marR="0" algn="r" rtl="1"/>
            <a:endParaRPr lang="ar-LB" sz="1800" b="0" i="0" u="none" strike="noStrike" baseline="30000" dirty="0">
              <a:solidFill>
                <a:srgbClr val="8A1F52"/>
              </a:solidFill>
              <a:latin typeface="Arial" panose="020B0604020202020204" pitchFamily="34" charset="0"/>
            </a:endParaRPr>
          </a:p>
          <a:p>
            <a:pPr marR="0" algn="r" rtl="1"/>
            <a:r>
              <a:rPr lang="ar-LB" sz="1800" b="0" i="0" u="none" strike="noStrike" baseline="30000" dirty="0">
                <a:solidFill>
                  <a:srgbClr val="8A1F52"/>
                </a:solidFill>
                <a:latin typeface="Arial" panose="020B0604020202020204" pitchFamily="34" charset="0"/>
              </a:rPr>
              <a:t>تقول آية اليوم من الكتاب المقدَّس </a:t>
            </a:r>
            <a:endParaRPr lang="en-US" sz="1800" b="0" i="0" u="none" strike="noStrike" baseline="30000" dirty="0">
              <a:solidFill>
                <a:srgbClr val="8A1F52"/>
              </a:solidFill>
              <a:latin typeface="Arial" panose="020B0604020202020204" pitchFamily="34" charset="0"/>
            </a:endParaRPr>
          </a:p>
          <a:p>
            <a:pPr marR="0" algn="r" rtl="1"/>
            <a:endParaRPr lang="en-US" sz="1800" b="0" i="0" u="sng" strike="noStrike" baseline="30000" dirty="0">
              <a:solidFill>
                <a:srgbClr val="8A1F52"/>
              </a:solidFill>
              <a:latin typeface="Arial" panose="020B0604020202020204" pitchFamily="34" charset="0"/>
            </a:endParaRPr>
          </a:p>
          <a:p>
            <a:pPr marR="0" algn="r" rtl="1"/>
            <a:r>
              <a:rPr lang="ar-LB" sz="1800" b="1" i="0" u="sng" strike="noStrike" baseline="30000" dirty="0">
                <a:solidFill>
                  <a:srgbClr val="8A1F52"/>
                </a:solidFill>
                <a:latin typeface="Arial" panose="020B0604020202020204" pitchFamily="34" charset="0"/>
              </a:rPr>
              <a:t>الجميع زاغوا وفسدوا: </a:t>
            </a:r>
            <a:r>
              <a:rPr lang="ar-LB" sz="1800" b="0" i="0" u="none" strike="noStrike" baseline="30000" dirty="0">
                <a:solidFill>
                  <a:srgbClr val="8A1F52"/>
                </a:solidFill>
                <a:latin typeface="Arial" panose="020B0604020202020204" pitchFamily="34" charset="0"/>
              </a:rPr>
              <a:t>أي أنَّ كلّ شخص في العالم ومن ضمنهم أنا وأنت نضيِّع هدف حياتنا في أحيان كثيرة، وذلك بسبب الخطيَّة والفساد الموجودين في داخلنا من خلال الزيغان، أي عدم النظر بوضوح إلى ذلك الهدف. </a:t>
            </a:r>
          </a:p>
          <a:p>
            <a:pPr marR="0" algn="r" rtl="1"/>
            <a:endParaRPr lang="ar-LB" sz="1800" b="1" i="0" u="none" strike="noStrike" baseline="30000" dirty="0">
              <a:solidFill>
                <a:srgbClr val="8A1F52"/>
              </a:solidFill>
              <a:latin typeface="Arial" panose="020B0604020202020204" pitchFamily="34" charset="0"/>
            </a:endParaRPr>
          </a:p>
          <a:p>
            <a:pPr marR="0" algn="r" rtl="1"/>
            <a:r>
              <a:rPr lang="ar-LB" sz="1800" b="1" i="0" u="sng" strike="noStrike" baseline="30000" dirty="0">
                <a:solidFill>
                  <a:srgbClr val="8A1F52"/>
                </a:solidFill>
                <a:latin typeface="Arial" panose="020B0604020202020204" pitchFamily="34" charset="0"/>
              </a:rPr>
              <a:t>ليس من يعمل صلاحًا ليس ولا واحد: </a:t>
            </a:r>
            <a:r>
              <a:rPr lang="ar-LB" sz="1800" b="0" i="0" u="none" strike="noStrike" baseline="30000" dirty="0">
                <a:solidFill>
                  <a:srgbClr val="8A1F52"/>
                </a:solidFill>
                <a:latin typeface="Arial" panose="020B0604020202020204" pitchFamily="34" charset="0"/>
              </a:rPr>
              <a:t>كما قلنا سابقًا، إنَّ الله يترك لنا حريَّة الاختيار بين الصواب والخطأ. لقد اختار شعب الله أن يعصي أمر الله ويبتعد عنه، فإنّ عصيان الله هو خطيّة وكما نعلم الخطيّة تفصلنا عن الله لذلك يجب اختيار الصواب. وهذا ما يحدث معنا في أحيان كثيرة، إذ نختار أن نتكلَّم على أصدقائنا بكذبٍ، أو ربَّما ببغض، أو بمراءاة، أي أنَّنا نتكلَّم شيئًا ونقصد شيئًا آخر. وهذه الأمور وغيرها من الخطايا تُعتبر بُعدًا عن الله. أتعرفون لماذا؟ لأنَّ الله يكره الخطيَّة التي تفصلنا عنه. ما رأيكم لو نصمِّم اليوم أن  نختار ما يرضي الربّ ونتبعه ونُسَلّمه كلّ أمور حياتنا.</a:t>
            </a:r>
          </a:p>
          <a:p>
            <a:pPr marR="0" algn="r" rtl="1"/>
            <a:endParaRPr lang="ar-LB" sz="1800" b="0" i="0" u="none" strike="noStrike" baseline="30000" dirty="0">
              <a:solidFill>
                <a:srgbClr val="8A1F52"/>
              </a:solidFill>
              <a:latin typeface="Arial" panose="020B0604020202020204" pitchFamily="34" charset="0"/>
            </a:endParaRPr>
          </a:p>
          <a:p>
            <a:pPr marR="0" algn="r" rtl="1"/>
            <a:r>
              <a:rPr lang="ar-LB" sz="1800" b="0" i="0" u="none" strike="noStrike" baseline="30000" dirty="0">
                <a:solidFill>
                  <a:srgbClr val="8A1F52"/>
                </a:solidFill>
                <a:latin typeface="Arial" panose="020B0604020202020204" pitchFamily="34" charset="0"/>
              </a:rPr>
              <a:t>كرِّر الآية عدَّة مرّات مع الأولاد.</a:t>
            </a:r>
          </a:p>
          <a:p>
            <a:pPr marR="0" algn="r" rtl="1"/>
            <a:r>
              <a:rPr lang="ar-LB" sz="1800" b="1" i="0" u="none" strike="noStrike" baseline="30000" dirty="0">
                <a:solidFill>
                  <a:srgbClr val="8A1F52"/>
                </a:solidFill>
                <a:latin typeface="Arial" panose="020B0604020202020204" pitchFamily="34" charset="0"/>
              </a:rPr>
              <a:t>“الجميع زاغوا وفسدوا معًا، ليس من يعمل صلاحًا ليس ولا واحد” (رومية ٣: ١٢).</a:t>
            </a:r>
          </a:p>
          <a:p>
            <a:pPr marR="0" algn="r" rtl="1"/>
            <a:endParaRPr lang="ar-LB" sz="1800" b="0" i="0" u="none" strike="noStrike" baseline="30000" dirty="0">
              <a:solidFill>
                <a:srgbClr val="8A1F52"/>
              </a:solidFill>
              <a:latin typeface="Arial" panose="020B0604020202020204" pitchFamily="34" charset="0"/>
            </a:endParaRPr>
          </a:p>
          <a:p>
            <a:pPr marR="0" algn="r" rtl="1"/>
            <a:endParaRPr lang="en-GB" sz="1800" b="0" i="0" u="none" strike="noStrike" baseline="30000" dirty="0">
              <a:solidFill>
                <a:srgbClr val="8A1F52"/>
              </a:solidFill>
              <a:latin typeface="Arial" panose="020B0604020202020204" pitchFamily="34" charset="0"/>
            </a:endParaRPr>
          </a:p>
          <a:p>
            <a:pPr algn="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30</a:t>
            </a:fld>
            <a:endParaRPr lang="en-LB"/>
          </a:p>
        </p:txBody>
      </p:sp>
    </p:spTree>
    <p:extLst>
      <p:ext uri="{BB962C8B-B14F-4D97-AF65-F5344CB8AC3E}">
        <p14:creationId xmlns:p14="http://schemas.microsoft.com/office/powerpoint/2010/main" val="1575306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1" i="0" u="none" strike="noStrike" baseline="30000" dirty="0">
                <a:solidFill>
                  <a:srgbClr val="8A1F52"/>
                </a:solidFill>
                <a:latin typeface="Arial" panose="020B0604020202020204" pitchFamily="34" charset="0"/>
              </a:rPr>
              <a:t>المواد المطلوبة:</a:t>
            </a:r>
            <a:r>
              <a:rPr lang="ar-LB" sz="1800" b="1"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طباعة الصّور – قطعة قماش لربط العينين (عصابة) – كرتون - لاصق خاص من نوع مطّاطي.  </a:t>
            </a:r>
          </a:p>
          <a:p>
            <a:pPr marR="0" algn="r" rtl="1"/>
            <a:r>
              <a:rPr lang="en-GB" sz="1800" b="0" i="0" u="none" strike="noStrike" baseline="30000" dirty="0">
                <a:solidFill>
                  <a:srgbClr val="8A1F52"/>
                </a:solidFill>
                <a:latin typeface="Arial" panose="020B0604020202020204" pitchFamily="34" charset="0"/>
              </a:rPr>
              <a:t> </a:t>
            </a:r>
            <a:endParaRPr lang="en-GB" sz="1800" b="1" i="0" u="none" strike="noStrike" baseline="30000" dirty="0">
              <a:solidFill>
                <a:srgbClr val="8A1F52"/>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شرح وتطبيق</a:t>
            </a:r>
            <a:endParaRPr lang="en-US" sz="1800" b="1"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اطبع الصّور الموجودة في المواد الإضافية (الوجه، الأُذُنين، العيون، فم العجل)، ثمَّ قم بتجلِيدها.</a:t>
            </a:r>
            <a:r>
              <a:rPr lang="en-US" sz="1800" b="0" i="0" u="none" strike="noStrike" baseline="30000" dirty="0">
                <a:solidFill>
                  <a:srgbClr val="8145B4"/>
                </a:solidFill>
                <a:latin typeface="Arial" panose="020B0604020202020204" pitchFamily="34" charset="0"/>
              </a:rPr>
              <a:t>     </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ضَعْ قطعة من اللّاصق خلفها.</a:t>
            </a:r>
            <a:endParaRPr lang="en-US" sz="1800" b="0" i="0" u="none" strike="noStrike" baseline="30000" dirty="0">
              <a:solidFill>
                <a:srgbClr val="8145B4"/>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1800" b="0" i="0" u="none" strike="noStrike" baseline="30000" dirty="0">
              <a:solidFill>
                <a:srgbClr val="8145B4"/>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 اِختر ولدًا من الأولاد واغمض عينيه بقطعة قماش.</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 على القائد أن يعطي مجالاً للولد بأن يختار أحد الأشكال التي تمَّ تحضيرها مسبقًا، وأن يخمِّن ما هو الشّكل كي يستطيع بعدها أن يضعه في المكان الصّحيح ضمن حدود العجل المرسوم على الكرتونة قدر الإمكان.</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 على الأولاد الآخرين أن يساعدوا الولد من خلال إرشاداتهم بصوت مرتفع أين يضع الصّورة (يمين، أعلى، أسفل....)</a:t>
            </a:r>
            <a:endParaRPr lang="en-US" sz="1800" b="0" i="0" u="none" strike="noStrike" baseline="30000" dirty="0">
              <a:solidFill>
                <a:srgbClr val="8145B4"/>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ar-LB" sz="1800" b="0" i="0" u="none" strike="noStrike" baseline="30000" dirty="0">
                <a:solidFill>
                  <a:srgbClr val="8145B4"/>
                </a:solidFill>
                <a:latin typeface="Arial" panose="020B0604020202020204" pitchFamily="34" charset="0"/>
              </a:rPr>
              <a:t>- عندما ينتهي الولد، تُزال قطعة القماش عن عينيه ليرى النَّتيجة.</a:t>
            </a:r>
            <a:endParaRPr lang="en-US" sz="1800" b="0" i="0" u="none" strike="noStrike" baseline="30000" dirty="0">
              <a:solidFill>
                <a:srgbClr val="8145B4"/>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 كرِّر اللّعبة إلى أن تنتهي كل الأشكال المطبوعة، ثم سيرى الأطفال الشّكل الأخير لعجلهم المُبْتَكَر.</a:t>
            </a:r>
            <a:r>
              <a:rPr lang="en-US" sz="1800" b="0" i="0" u="none" strike="noStrike" baseline="30000" dirty="0">
                <a:solidFill>
                  <a:srgbClr val="8145B4"/>
                </a:solidFill>
                <a:latin typeface="Arial" panose="020B0604020202020204" pitchFamily="34" charset="0"/>
              </a:rPr>
              <a:t> </a:t>
            </a:r>
            <a:endParaRPr lang="ar-LB" sz="1800" b="0" i="0" u="none" strike="noStrike" baseline="30000" dirty="0">
              <a:solidFill>
                <a:srgbClr val="8145B4"/>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145B4"/>
              </a:solidFill>
              <a:latin typeface="Arial" panose="020B0604020202020204" pitchFamily="34" charset="0"/>
            </a:endParaRPr>
          </a:p>
          <a:p>
            <a:pPr marR="0" algn="ctr" rtl="1"/>
            <a:endParaRPr lang="en-GB" sz="1800" b="0" i="0" u="none" strike="noStrike" baseline="30000" dirty="0">
              <a:solidFill>
                <a:srgbClr val="8145B4"/>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sz="1800" b="0" i="0" u="none" strike="noStrike" baseline="30000" dirty="0">
                <a:solidFill>
                  <a:srgbClr val="8145B4"/>
                </a:solidFill>
                <a:latin typeface="Arial" panose="020B0604020202020204" pitchFamily="34" charset="0"/>
              </a:rPr>
              <a:t> </a:t>
            </a:r>
            <a:endParaRPr lang="ar-LB" sz="1800" b="0" i="0" u="none" strike="noStrike" baseline="30000" dirty="0">
              <a:solidFill>
                <a:srgbClr val="8145B4"/>
              </a:solidFill>
              <a:latin typeface="Arial" panose="020B0604020202020204" pitchFamily="34" charset="0"/>
            </a:endParaRPr>
          </a:p>
          <a:p>
            <a:pPr marR="0" algn="ctr" rtl="1"/>
            <a:endParaRPr lang="en-GB" sz="1800" b="0" i="0" u="none" strike="noStrike" baseline="30000" dirty="0">
              <a:solidFill>
                <a:srgbClr val="8145B4"/>
              </a:solidFill>
              <a:latin typeface="Arial" panose="020B0604020202020204" pitchFamily="34" charset="0"/>
            </a:endParaRPr>
          </a:p>
          <a:p>
            <a:pPr algn="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31</a:t>
            </a:fld>
            <a:endParaRPr lang="en-LB"/>
          </a:p>
        </p:txBody>
      </p:sp>
    </p:spTree>
    <p:extLst>
      <p:ext uri="{BB962C8B-B14F-4D97-AF65-F5344CB8AC3E}">
        <p14:creationId xmlns:p14="http://schemas.microsoft.com/office/powerpoint/2010/main" val="740654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32</a:t>
            </a:fld>
            <a:endParaRPr lang="en-LB"/>
          </a:p>
        </p:txBody>
      </p:sp>
    </p:spTree>
    <p:extLst>
      <p:ext uri="{BB962C8B-B14F-4D97-AF65-F5344CB8AC3E}">
        <p14:creationId xmlns:p14="http://schemas.microsoft.com/office/powerpoint/2010/main" val="2646399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0" i="0" u="none" strike="noStrike" baseline="30000" dirty="0">
                <a:solidFill>
                  <a:srgbClr val="24408E"/>
                </a:solidFill>
                <a:latin typeface="Arial" panose="020B0604020202020204" pitchFamily="34" charset="0"/>
              </a:rPr>
              <a:t>هلاً وسهلاً بكم، أنا سعيد(ة) أن أكون معكم اليوم. من يتذكَّر درس الأسبوع الماضي؟ </a:t>
            </a:r>
            <a:br>
              <a:rPr lang="ar-LB" sz="1800" b="0" i="0" u="none" strike="noStrike" baseline="30000" dirty="0">
                <a:solidFill>
                  <a:srgbClr val="24408E"/>
                </a:solidFill>
                <a:latin typeface="Arial" panose="020B0604020202020204" pitchFamily="34" charset="0"/>
              </a:rPr>
            </a:br>
            <a:r>
              <a:rPr lang="ar-LB" sz="1800" b="0" i="0" u="none" strike="noStrike" baseline="30000" dirty="0">
                <a:solidFill>
                  <a:srgbClr val="24408E"/>
                </a:solidFill>
                <a:latin typeface="Arial" panose="020B0604020202020204" pitchFamily="34" charset="0"/>
              </a:rPr>
              <a:t>(اسمع الإجابات) من يتذكَّر الآية؟</a:t>
            </a:r>
          </a:p>
          <a:p>
            <a:pPr marR="0" algn="r" rtl="1"/>
            <a:r>
              <a:rPr lang="ar-LB" sz="1800" b="0" i="0" u="none" strike="noStrike" baseline="30000" dirty="0">
                <a:solidFill>
                  <a:srgbClr val="24408E"/>
                </a:solidFill>
                <a:latin typeface="Arial" panose="020B0604020202020204" pitchFamily="34" charset="0"/>
              </a:rPr>
              <a:t>(اسمع الإجابات، وشجِّع الأولاد على تذكُّر الآية).</a:t>
            </a:r>
          </a:p>
          <a:p>
            <a:pPr marR="0" algn="r" rtl="1"/>
            <a:r>
              <a:rPr lang="ar-LB" sz="1800" b="0" i="0" u="none" strike="noStrike" baseline="30000" dirty="0">
                <a:solidFill>
                  <a:srgbClr val="24408E"/>
                </a:solidFill>
                <a:latin typeface="Arial" panose="020B0604020202020204" pitchFamily="34" charset="0"/>
              </a:rPr>
              <a:t>من يريد أن يُخبرنا كيف طبَّق الدرس الماضي في حياته؟ عظيم! أنتم أولاد رائعون... لدينا اليوم أيضًا برنامجٌ ممتعٌ ومميَّزٌ.</a:t>
            </a:r>
          </a:p>
          <a:p>
            <a:pPr marR="0" algn="r" rtl="1"/>
            <a:r>
              <a:rPr lang="ar-LB" sz="1800" b="0" i="0" u="none" strike="noStrike" baseline="30000" dirty="0">
                <a:solidFill>
                  <a:srgbClr val="24408E"/>
                </a:solidFill>
                <a:latin typeface="Arial" panose="020B0604020202020204" pitchFamily="34" charset="0"/>
              </a:rPr>
              <a:t>دعونا نبدأ برنامجنا بالمشاركة في لعبة. من منكم متحمِّس؟ كلّنا متحمِّسون.</a:t>
            </a:r>
          </a:p>
          <a:p>
            <a:pPr algn="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2</a:t>
            </a:fld>
            <a:endParaRPr lang="en-LB"/>
          </a:p>
        </p:txBody>
      </p:sp>
    </p:spTree>
    <p:extLst>
      <p:ext uri="{BB962C8B-B14F-4D97-AF65-F5344CB8AC3E}">
        <p14:creationId xmlns:p14="http://schemas.microsoft.com/office/powerpoint/2010/main" val="3057956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1" i="0" u="none" strike="noStrike" baseline="30000" dirty="0">
                <a:solidFill>
                  <a:srgbClr val="8A1F52"/>
                </a:solidFill>
                <a:latin typeface="Arial" panose="020B0604020202020204" pitchFamily="34" charset="0"/>
              </a:rPr>
              <a:t>المواد المطلوبة: </a:t>
            </a:r>
            <a:r>
              <a:rPr lang="ar-LB" sz="1800" b="0" i="0" u="none" strike="noStrike" baseline="30000" dirty="0">
                <a:solidFill>
                  <a:srgbClr val="8A1F52"/>
                </a:solidFill>
                <a:latin typeface="Arial" panose="020B0604020202020204" pitchFamily="34" charset="0"/>
              </a:rPr>
              <a:t>كرتون ملوَّن – أوراق بيضاء صغيرة الحجم.</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1800" b="1"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شرح</a:t>
            </a:r>
          </a:p>
          <a:p>
            <a:pPr marR="0" algn="r" rtl="1"/>
            <a:r>
              <a:rPr lang="ar-LB" sz="1800" b="0" i="0" u="none" strike="noStrike" baseline="30000" dirty="0">
                <a:solidFill>
                  <a:srgbClr val="24408E"/>
                </a:solidFill>
                <a:latin typeface="Arial" panose="020B0604020202020204" pitchFamily="34" charset="0"/>
              </a:rPr>
              <a:t>١- لِفّ الكرتون الملوَّن على شكل بوق كما في الصورة.</a:t>
            </a:r>
          </a:p>
          <a:p>
            <a:pPr marR="0" algn="r" rtl="1"/>
            <a:r>
              <a:rPr lang="ar-LB" sz="1800" b="0" i="0" u="none" strike="noStrike" baseline="30000" dirty="0">
                <a:solidFill>
                  <a:srgbClr val="24408E"/>
                </a:solidFill>
                <a:latin typeface="Arial" panose="020B0604020202020204" pitchFamily="34" charset="0"/>
              </a:rPr>
              <a:t>٢- اكتب على الأوراق الصغيرة الحجم الخطايا التالية: خصام، ضرب، كذب، حلفان، نميمة، سرقة، كره...</a:t>
            </a:r>
          </a:p>
          <a:p>
            <a:pPr marR="0" algn="r" rtl="1"/>
            <a:r>
              <a:rPr lang="ar-LB" sz="1800" b="0" i="0" u="none" strike="noStrike" baseline="30000" dirty="0">
                <a:solidFill>
                  <a:srgbClr val="24408E"/>
                </a:solidFill>
                <a:latin typeface="Arial" panose="020B0604020202020204" pitchFamily="34" charset="0"/>
              </a:rPr>
              <a:t>٣- سيستخدم القائد الطرف الأضيق للكلام. أتعرفون أنَّ هذا البوق يذكرِّنا أنّنا نستطيع أن نتكلَّم مع الله ونرفع صلواتنا إليه.</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لكن يبقى السؤال: ما الذي يحصل عندما نسمح للخطيّة أن تبقى في حياتنا؟</a:t>
            </a:r>
            <a:r>
              <a:rPr lang="ar-YE" sz="1800" b="0" i="0" u="none" strike="noStrike" baseline="30000" dirty="0">
                <a:solidFill>
                  <a:srgbClr val="24408E"/>
                </a:solidFill>
                <a:latin typeface="Arial" panose="020B0604020202020204" pitchFamily="34" charset="0"/>
              </a:rPr>
              <a:t> </a:t>
            </a:r>
          </a:p>
          <a:p>
            <a:pPr marR="0" algn="r" rtl="1"/>
            <a:r>
              <a:rPr lang="ar-LB" sz="1800" b="0" i="0" u="none" strike="noStrike" baseline="30000" dirty="0">
                <a:solidFill>
                  <a:srgbClr val="24408E"/>
                </a:solidFill>
                <a:latin typeface="Arial" panose="020B0604020202020204" pitchFamily="34" charset="0"/>
              </a:rPr>
              <a:t>لديّ هنا بعض الخطايا التي نسمح لها أن تدخل حياتنا، سأُدخلها في البوق وأحاول التكلُّم</a:t>
            </a:r>
          </a:p>
          <a:p>
            <a:pPr marR="0" algn="r" rtl="1"/>
            <a:r>
              <a:rPr lang="ar-LB" sz="1800" b="0" i="0" u="none" strike="noStrike" baseline="30000" dirty="0">
                <a:solidFill>
                  <a:srgbClr val="24408E"/>
                </a:solidFill>
                <a:latin typeface="Arial" panose="020B0604020202020204" pitchFamily="34" charset="0"/>
              </a:rPr>
              <a:t>مثلاً: يا رب أنا خائف ساعدني.</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اِسأل الأولاد: ماذا حصل؟ (اسمع الإجابات)، واطلب من أحد الأولاد أن يتكلَّم من خلال البوق).</a:t>
            </a:r>
          </a:p>
          <a:p>
            <a:pPr marR="0" algn="r" rtl="1"/>
            <a:endParaRPr lang="en-US"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كما شاهدنا، لقد أعاقت الأوراق (أي الخطايا) التواصل بيني وبين (ذكر اسم الولد)، لا يسمع الله صلاتنا إذا كانت حياتنا مملوءة بالخطيَّة، لذلك من الضروري أن نعترف بخطايانا ونتوب عنها. لقد وعدنا الله أنَّه يغفر لنا خطايانا ويعطينا حياة جديدة.</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أزل الأوراق من البوق وصلِّ مع الأولاد</a:t>
            </a:r>
          </a:p>
          <a:p>
            <a:pPr marR="0" algn="r" rtl="1"/>
            <a:r>
              <a:rPr lang="ar-LB" sz="1800" b="0" i="0" u="none" strike="noStrike" baseline="30000" dirty="0">
                <a:solidFill>
                  <a:srgbClr val="24408E"/>
                </a:solidFill>
                <a:latin typeface="Arial" panose="020B0604020202020204" pitchFamily="34" charset="0"/>
              </a:rPr>
              <a:t>“أشكرك يا رب لأنَّك تحبّنا ولأنَّك مُستعد أن تسامح كلّ واحدٍ منّا على الخطايا الموجودة في حياته. نحن نعترف أمامك أنّنا كثيرًا ما أخطأنا وتعدّينا وصاياك. نطلب منك أن تسامحنا وتغفر لنا، واثقين بأنَّك تسمع وتستجيب إذ قد وعدتنا بذلك... باسم يسوع. آمين”</a:t>
            </a:r>
          </a:p>
          <a:p>
            <a:pPr marR="0" algn="r" rtl="1"/>
            <a:endParaRPr lang="en-GB" sz="1800" b="0" i="0" u="none" strike="noStrike" baseline="30000" dirty="0">
              <a:solidFill>
                <a:srgbClr val="8A1F52"/>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45FA23-AA02-084D-BA02-0B09CEC6A719}" type="slidenum">
              <a:rPr lang="en-LB" smtClean="0"/>
              <a:t>3</a:t>
            </a:fld>
            <a:endParaRPr lang="en-LB"/>
          </a:p>
        </p:txBody>
      </p:sp>
    </p:spTree>
    <p:extLst>
      <p:ext uri="{BB962C8B-B14F-4D97-AF65-F5344CB8AC3E}">
        <p14:creationId xmlns:p14="http://schemas.microsoft.com/office/powerpoint/2010/main" val="1455381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0"/>
            <a:r>
              <a:rPr lang="en-GB" sz="1200" b="0" i="0" u="none" strike="noStrike" baseline="30000" dirty="0">
                <a:solidFill>
                  <a:srgbClr val="24408E"/>
                </a:solidFill>
                <a:latin typeface="Arial" panose="020B0604020202020204" pitchFamily="34" charset="0"/>
              </a:rPr>
              <a:t>-١-</a:t>
            </a:r>
          </a:p>
          <a:p>
            <a:pPr marR="0" algn="ctr" rtl="0"/>
            <a:r>
              <a:rPr lang="ar-LB" sz="1200" b="0" i="0" u="none" strike="noStrike" baseline="30000" dirty="0">
                <a:solidFill>
                  <a:srgbClr val="24408E"/>
                </a:solidFill>
                <a:latin typeface="Arial" panose="020B0604020202020204" pitchFamily="34" charset="0"/>
              </a:rPr>
              <a:t>كلمة الله بتعلّمني</a:t>
            </a:r>
          </a:p>
          <a:p>
            <a:pPr marR="0" algn="ctr" rtl="0"/>
            <a:r>
              <a:rPr lang="ar-LB" sz="1200" b="0" i="0" u="none" strike="noStrike" baseline="30000" dirty="0">
                <a:solidFill>
                  <a:srgbClr val="24408E"/>
                </a:solidFill>
                <a:latin typeface="Arial" panose="020B0604020202020204" pitchFamily="34" charset="0"/>
              </a:rPr>
              <a:t>الله حَدِّي وين ما بكون</a:t>
            </a:r>
          </a:p>
          <a:p>
            <a:pPr marR="0" algn="ctr" rtl="0"/>
            <a:r>
              <a:rPr lang="ar-LB" sz="1200" b="0" i="0" u="none" strike="noStrike" baseline="30000" dirty="0">
                <a:solidFill>
                  <a:srgbClr val="24408E"/>
                </a:solidFill>
                <a:latin typeface="Arial" panose="020B0604020202020204" pitchFamily="34" charset="0"/>
              </a:rPr>
              <a:t>بيسمع صوتي لمَّا بصَلّي</a:t>
            </a:r>
          </a:p>
          <a:p>
            <a:pPr marR="0" algn="ctr" rtl="0"/>
            <a:r>
              <a:rPr lang="ar-LB" sz="1200" b="0" i="0" u="none" strike="noStrike" baseline="30000" dirty="0">
                <a:solidFill>
                  <a:srgbClr val="24408E"/>
                </a:solidFill>
                <a:latin typeface="Arial" panose="020B0604020202020204" pitchFamily="34" charset="0"/>
              </a:rPr>
              <a:t>رَح طيع كِلمتو لمَّا يقِلِّي</a:t>
            </a:r>
          </a:p>
          <a:p>
            <a:pPr marR="0" algn="ctr" rtl="0"/>
            <a:r>
              <a:rPr lang="ar-LB" sz="1200" b="0" i="0" u="none" strike="noStrike" baseline="30000" dirty="0">
                <a:solidFill>
                  <a:srgbClr val="24408E"/>
                </a:solidFill>
                <a:latin typeface="Arial" panose="020B0604020202020204" pitchFamily="34" charset="0"/>
              </a:rPr>
              <a:t>أنا جنبَك يا ابني على طول</a:t>
            </a:r>
            <a:endParaRPr lang="en-US" sz="1200" b="0" i="0" u="none" strike="noStrike" baseline="30000" dirty="0">
              <a:solidFill>
                <a:srgbClr val="24408E"/>
              </a:solidFill>
              <a:latin typeface="Arial" panose="020B0604020202020204" pitchFamily="34" charset="0"/>
            </a:endParaRPr>
          </a:p>
          <a:p>
            <a:pPr marR="0" algn="ctr" rtl="0"/>
            <a:endParaRPr lang="en-US" sz="1200" b="0" i="0" u="none" strike="noStrike" baseline="30000" dirty="0">
              <a:solidFill>
                <a:srgbClr val="24408E"/>
              </a:solidFill>
              <a:latin typeface="Arial" panose="020B0604020202020204" pitchFamily="34" charset="0"/>
            </a:endParaRPr>
          </a:p>
          <a:p>
            <a:pPr marR="0" algn="ctr" rtl="0"/>
            <a:r>
              <a:rPr lang="ar-LB" sz="1800" b="0" i="0" u="none" strike="noStrike" baseline="30000" dirty="0">
                <a:solidFill>
                  <a:srgbClr val="24408E"/>
                </a:solidFill>
                <a:latin typeface="Arial" panose="020B0604020202020204" pitchFamily="34" charset="0"/>
              </a:rPr>
              <a:t>- القرار -</a:t>
            </a:r>
          </a:p>
          <a:p>
            <a:pPr marR="0" algn="ctr" rtl="0"/>
            <a:r>
              <a:rPr lang="ar-LB" sz="1800" b="0" i="0" u="none" strike="noStrike" baseline="30000" dirty="0">
                <a:solidFill>
                  <a:srgbClr val="24408E"/>
                </a:solidFill>
                <a:latin typeface="Arial" panose="020B0604020202020204" pitchFamily="34" charset="0"/>
              </a:rPr>
              <a:t>أنا بحبَّك ربِّي يسوع</a:t>
            </a:r>
          </a:p>
          <a:p>
            <a:pPr marR="0" algn="ctr" rtl="0"/>
            <a:r>
              <a:rPr lang="ar-LB" sz="1800" b="0" i="0" u="none" strike="noStrike" baseline="30000" dirty="0">
                <a:solidFill>
                  <a:srgbClr val="24408E"/>
                </a:solidFill>
                <a:latin typeface="Arial" panose="020B0604020202020204" pitchFamily="34" charset="0"/>
              </a:rPr>
              <a:t>رَح غَنّي بِصُوت مسموع</a:t>
            </a:r>
          </a:p>
          <a:p>
            <a:pPr marR="0" algn="ctr" rtl="0"/>
            <a:r>
              <a:rPr lang="ar-LB" sz="1800" b="0" i="0" u="none" strike="noStrike" baseline="30000" dirty="0">
                <a:solidFill>
                  <a:srgbClr val="24408E"/>
                </a:solidFill>
                <a:latin typeface="Arial" panose="020B0604020202020204" pitchFamily="34" charset="0"/>
              </a:rPr>
              <a:t>وإذا قالولي إِنّي فاشل</a:t>
            </a:r>
          </a:p>
          <a:p>
            <a:pPr marR="0" algn="ctr" rtl="0"/>
            <a:r>
              <a:rPr lang="ar-LB" sz="1800" b="0" i="0" u="none" strike="noStrike" baseline="30000" dirty="0">
                <a:solidFill>
                  <a:srgbClr val="24408E"/>
                </a:solidFill>
                <a:latin typeface="Arial" panose="020B0604020202020204" pitchFamily="34" charset="0"/>
              </a:rPr>
              <a:t>بِتذَكَرْ وعدَك يا يسوع</a:t>
            </a:r>
          </a:p>
          <a:p>
            <a:pPr marR="0" algn="ctr" rtl="0"/>
            <a:r>
              <a:rPr lang="ar-LB" sz="1800" b="0" i="0" u="none" strike="noStrike" baseline="30000" dirty="0">
                <a:solidFill>
                  <a:srgbClr val="24408E"/>
                </a:solidFill>
                <a:latin typeface="Arial" panose="020B0604020202020204" pitchFamily="34" charset="0"/>
              </a:rPr>
              <a:t>أنا حَدَك إنتَ وزعلان</a:t>
            </a:r>
          </a:p>
          <a:p>
            <a:pPr marR="0" algn="ctr" rtl="0"/>
            <a:r>
              <a:rPr lang="ar-LB" sz="1800" b="0" i="0" u="none" strike="noStrike" baseline="30000" dirty="0">
                <a:solidFill>
                  <a:srgbClr val="24408E"/>
                </a:solidFill>
                <a:latin typeface="Arial" panose="020B0604020202020204" pitchFamily="34" charset="0"/>
              </a:rPr>
              <a:t>أنا بْشَجعَك إنتَ وفِشلان</a:t>
            </a:r>
          </a:p>
          <a:p>
            <a:pPr marR="0" algn="ctr" rtl="0"/>
            <a:r>
              <a:rPr lang="ar-LB" sz="1800" b="0" i="0" u="none" strike="noStrike" baseline="30000" dirty="0">
                <a:solidFill>
                  <a:srgbClr val="24408E"/>
                </a:solidFill>
                <a:latin typeface="Arial" panose="020B0604020202020204" pitchFamily="34" charset="0"/>
              </a:rPr>
              <a:t>وإِذا مَرَّة حَسَيتْ بخُوف</a:t>
            </a:r>
          </a:p>
          <a:p>
            <a:pPr marR="0" algn="ctr" rtl="0"/>
            <a:r>
              <a:rPr lang="ar-LB" sz="1800" b="0" i="0" u="none" strike="noStrike" baseline="30000" dirty="0">
                <a:solidFill>
                  <a:srgbClr val="24408E"/>
                </a:solidFill>
                <a:latin typeface="Arial" panose="020B0604020202020204" pitchFamily="34" charset="0"/>
              </a:rPr>
              <a:t>صَلِّي وقول إنَّك تعبان</a:t>
            </a:r>
          </a:p>
          <a:p>
            <a:pPr marR="0" algn="ctr" rtl="0"/>
            <a:endParaRPr lang="en-GB" sz="1800" b="0" i="0" u="none" strike="noStrike" baseline="30000" dirty="0">
              <a:solidFill>
                <a:srgbClr val="24408E"/>
              </a:solidFill>
              <a:latin typeface="Arial" panose="020B0604020202020204" pitchFamily="34" charset="0"/>
            </a:endParaRPr>
          </a:p>
          <a:p>
            <a:pPr marR="0" algn="ctr" rtl="0"/>
            <a:r>
              <a:rPr lang="en-GB" sz="1800" b="0" i="0" u="none" strike="noStrike" baseline="30000" dirty="0">
                <a:solidFill>
                  <a:srgbClr val="24408E"/>
                </a:solidFill>
                <a:latin typeface="Arial" panose="020B0604020202020204" pitchFamily="34" charset="0"/>
              </a:rPr>
              <a:t>- ٢ -</a:t>
            </a:r>
          </a:p>
          <a:p>
            <a:pPr marR="0" algn="ctr" rtl="0"/>
            <a:r>
              <a:rPr lang="ar-LB" sz="1800" b="0" i="0" u="none" strike="noStrike" baseline="30000" dirty="0">
                <a:solidFill>
                  <a:srgbClr val="24408E"/>
                </a:solidFill>
                <a:latin typeface="Arial" panose="020B0604020202020204" pitchFamily="34" charset="0"/>
              </a:rPr>
              <a:t>الله هوِ يللّي خلَقني</a:t>
            </a:r>
          </a:p>
          <a:p>
            <a:pPr marR="0" algn="ctr" rtl="0"/>
            <a:r>
              <a:rPr lang="ar-LB" sz="1800" b="0" i="0" u="none" strike="noStrike" baseline="30000" dirty="0">
                <a:solidFill>
                  <a:srgbClr val="24408E"/>
                </a:solidFill>
                <a:latin typeface="Arial" panose="020B0604020202020204" pitchFamily="34" charset="0"/>
              </a:rPr>
              <a:t>بيِهتم فِيِّ على طول</a:t>
            </a:r>
          </a:p>
          <a:p>
            <a:pPr marR="0" algn="ctr" rtl="0"/>
            <a:r>
              <a:rPr lang="ar-LB" sz="1800" b="0" i="0" u="none" strike="noStrike" baseline="30000" dirty="0">
                <a:solidFill>
                  <a:srgbClr val="24408E"/>
                </a:solidFill>
                <a:latin typeface="Arial" panose="020B0604020202020204" pitchFamily="34" charset="0"/>
              </a:rPr>
              <a:t>كلمة الله بِتعَلمني</a:t>
            </a:r>
          </a:p>
          <a:p>
            <a:pPr marR="0" algn="ctr" rtl="0"/>
            <a:r>
              <a:rPr lang="ar-LB" sz="1800" b="0" i="0" u="none" strike="noStrike" baseline="30000" dirty="0">
                <a:solidFill>
                  <a:srgbClr val="24408E"/>
                </a:solidFill>
                <a:latin typeface="Arial" panose="020B0604020202020204" pitchFamily="34" charset="0"/>
              </a:rPr>
              <a:t>بتفهمني وبتذكرني</a:t>
            </a:r>
          </a:p>
          <a:p>
            <a:pPr marR="0" algn="ctr" rtl="0"/>
            <a:r>
              <a:rPr lang="ar-LB" sz="1800" b="0" i="0" u="none" strike="noStrike" baseline="30000" dirty="0">
                <a:solidFill>
                  <a:srgbClr val="24408E"/>
                </a:solidFill>
                <a:latin typeface="Arial" panose="020B0604020202020204" pitchFamily="34" charset="0"/>
              </a:rPr>
              <a:t>الله بحبني كيف ما بكون</a:t>
            </a:r>
          </a:p>
          <a:p>
            <a:pPr marR="0" algn="ctr" rtl="0"/>
            <a:endParaRPr lang="en-GB" sz="1800" b="0" i="0" u="none" strike="noStrike" baseline="30000" dirty="0">
              <a:solidFill>
                <a:srgbClr val="24408E"/>
              </a:solidFill>
              <a:latin typeface="Arial" panose="020B0604020202020204" pitchFamily="34" charset="0"/>
            </a:endParaRPr>
          </a:p>
          <a:p>
            <a:pPr marR="0" algn="ctr" rtl="0"/>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4</a:t>
            </a:fld>
            <a:endParaRPr lang="en-LB"/>
          </a:p>
        </p:txBody>
      </p:sp>
    </p:spTree>
    <p:extLst>
      <p:ext uri="{BB962C8B-B14F-4D97-AF65-F5344CB8AC3E}">
        <p14:creationId xmlns:p14="http://schemas.microsoft.com/office/powerpoint/2010/main" val="599479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sz="1200" b="0" i="0" u="none" strike="noStrike" baseline="30000" dirty="0">
                <a:solidFill>
                  <a:srgbClr val="24408E"/>
                </a:solidFill>
                <a:latin typeface="Arial" panose="020B0604020202020204" pitchFamily="34" charset="0"/>
              </a:rPr>
              <a:t>- القرار -</a:t>
            </a:r>
          </a:p>
          <a:p>
            <a:pPr marR="0" algn="ctr" rtl="1"/>
            <a:r>
              <a:rPr lang="ar-LB" sz="1200" b="0" i="0" u="none" strike="noStrike" baseline="30000" dirty="0">
                <a:solidFill>
                  <a:srgbClr val="24408E"/>
                </a:solidFill>
                <a:latin typeface="Arial" panose="020B0604020202020204" pitchFamily="34" charset="0"/>
              </a:rPr>
              <a:t>(اتّكل على ربّك من كلّ قلبك صلِّ بيسمع صلاتك لأنّه بيحبك)٢</a:t>
            </a:r>
          </a:p>
          <a:p>
            <a:pPr marR="0" algn="ctr" rtl="1"/>
            <a:endParaRPr lang="en-GB" sz="1200" b="0" i="0" u="none" strike="noStrike" baseline="30000" dirty="0">
              <a:solidFill>
                <a:srgbClr val="24408E"/>
              </a:solidFill>
              <a:latin typeface="Arial" panose="020B0604020202020204" pitchFamily="34" charset="0"/>
            </a:endParaRPr>
          </a:p>
          <a:p>
            <a:pPr marR="0" algn="ctr" rtl="1"/>
            <a:r>
              <a:rPr lang="en-GB" sz="1200" b="0" i="0" u="none" strike="noStrike" baseline="30000" dirty="0">
                <a:solidFill>
                  <a:srgbClr val="24408E"/>
                </a:solidFill>
                <a:latin typeface="Arial" panose="020B0604020202020204" pitchFamily="34" charset="0"/>
              </a:rPr>
              <a:t>١</a:t>
            </a:r>
          </a:p>
          <a:p>
            <a:pPr marR="0" algn="ctr" rtl="1"/>
            <a:r>
              <a:rPr lang="ar-LB" sz="1200" b="0" i="0" u="none" strike="noStrike" baseline="30000" dirty="0">
                <a:solidFill>
                  <a:srgbClr val="24408E"/>
                </a:solidFill>
                <a:latin typeface="Arial" panose="020B0604020202020204" pitchFamily="34" charset="0"/>
              </a:rPr>
              <a:t>(لما بكون متضايق    وحسّ انّي كتير خايف</a:t>
            </a:r>
            <a:endParaRPr lang="en-US"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بعرف الله حدّي   وهو كلّ شي شايف)٢ </a:t>
            </a:r>
            <a:endParaRPr lang="en-US"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(اتذكر انه مكتوب    إنّك أنت محبوب )٢</a:t>
            </a:r>
            <a:endParaRPr lang="en-US"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دايماً ضل متذكر       وقووووول</a:t>
            </a:r>
          </a:p>
          <a:p>
            <a:pPr marR="0" algn="ctr" rtl="1"/>
            <a:endParaRPr lang="en-GB" sz="1200" b="0" i="0" u="none" strike="noStrike" baseline="30000" dirty="0">
              <a:solidFill>
                <a:srgbClr val="24408E"/>
              </a:solidFill>
              <a:latin typeface="Arial" panose="020B0604020202020204" pitchFamily="34" charset="0"/>
            </a:endParaRPr>
          </a:p>
          <a:p>
            <a:pPr marR="0" algn="ctr" rtl="1"/>
            <a:r>
              <a:rPr lang="en-GB" sz="1200" b="0" i="0" u="none" strike="noStrike" baseline="30000" dirty="0">
                <a:solidFill>
                  <a:srgbClr val="24408E"/>
                </a:solidFill>
                <a:latin typeface="Arial" panose="020B0604020202020204" pitchFamily="34" charset="0"/>
              </a:rPr>
              <a:t> ٢</a:t>
            </a:r>
          </a:p>
          <a:p>
            <a:pPr marR="0" algn="ctr" rtl="1"/>
            <a:r>
              <a:rPr lang="ar-LB" sz="1200" b="0" i="0" u="none" strike="noStrike" baseline="30000" dirty="0">
                <a:solidFill>
                  <a:srgbClr val="24408E"/>
                </a:solidFill>
                <a:latin typeface="Arial" panose="020B0604020202020204" pitchFamily="34" charset="0"/>
              </a:rPr>
              <a:t>(لما بكون متضايق   وحس انّي كتير خايف</a:t>
            </a:r>
            <a:endParaRPr lang="en-US"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بعرف الله حدّي هو كلّ شي شايف)٢</a:t>
            </a:r>
          </a:p>
          <a:p>
            <a:pPr marR="0" algn="ctr" rtl="1"/>
            <a:r>
              <a:rPr lang="ar-LB" sz="1200" b="0" i="0" u="none" strike="noStrike" baseline="30000" dirty="0">
                <a:solidFill>
                  <a:srgbClr val="24408E"/>
                </a:solidFill>
                <a:latin typeface="Arial" panose="020B0604020202020204" pitchFamily="34" charset="0"/>
              </a:rPr>
              <a:t>(بعرف أنّه مكتوب   انّي أنا محبوب)٢ </a:t>
            </a:r>
            <a:endParaRPr lang="en-US"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رح دايماً ضل متذكّر ورح قووووول</a:t>
            </a:r>
            <a:endParaRPr lang="en-GB" sz="1200" b="0" i="0" u="none" strike="noStrike" baseline="30000" dirty="0">
              <a:solidFill>
                <a:srgbClr val="24408E"/>
              </a:solidFill>
              <a:latin typeface="Arial" panose="020B0604020202020204" pitchFamily="34" charset="0"/>
            </a:endParaRPr>
          </a:p>
          <a:p>
            <a:pPr marR="0" algn="ctr" rtl="1"/>
            <a:r>
              <a:rPr lang="ar-LB" sz="1200" b="0" i="0" u="none" strike="noStrike" baseline="30000" dirty="0">
                <a:solidFill>
                  <a:srgbClr val="24408E"/>
                </a:solidFill>
                <a:latin typeface="Arial" panose="020B0604020202020204" pitchFamily="34" charset="0"/>
              </a:rPr>
              <a:t>باتكل على ربي من كلّ قلبي بصلي بيسمع صلاتي لأنه بيحبني </a:t>
            </a:r>
            <a:endParaRPr lang="en-US" dirty="0"/>
          </a:p>
        </p:txBody>
      </p:sp>
      <p:sp>
        <p:nvSpPr>
          <p:cNvPr id="4" name="Slide Number Placeholder 3"/>
          <p:cNvSpPr>
            <a:spLocks noGrp="1"/>
          </p:cNvSpPr>
          <p:nvPr>
            <p:ph type="sldNum" sz="quarter" idx="5"/>
          </p:nvPr>
        </p:nvSpPr>
        <p:spPr/>
        <p:txBody>
          <a:bodyPr/>
          <a:lstStyle/>
          <a:p>
            <a:fld id="{2545FA23-AA02-084D-BA02-0B09CEC6A719}" type="slidenum">
              <a:rPr lang="en-LB" smtClean="0"/>
              <a:t>9</a:t>
            </a:fld>
            <a:endParaRPr lang="en-LB"/>
          </a:p>
        </p:txBody>
      </p:sp>
    </p:spTree>
    <p:extLst>
      <p:ext uri="{BB962C8B-B14F-4D97-AF65-F5344CB8AC3E}">
        <p14:creationId xmlns:p14="http://schemas.microsoft.com/office/powerpoint/2010/main" val="4238791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11</a:t>
            </a:fld>
            <a:endParaRPr lang="en-LB"/>
          </a:p>
        </p:txBody>
      </p:sp>
    </p:spTree>
    <p:extLst>
      <p:ext uri="{BB962C8B-B14F-4D97-AF65-F5344CB8AC3E}">
        <p14:creationId xmlns:p14="http://schemas.microsoft.com/office/powerpoint/2010/main" val="1908037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sz="1200" kern="1200" dirty="0">
                <a:solidFill>
                  <a:schemeClr val="tx1"/>
                </a:solidFill>
                <a:effectLst/>
                <a:latin typeface="+mn-lt"/>
                <a:ea typeface="+mn-ea"/>
                <a:cs typeface="+mn-cs"/>
              </a:rPr>
              <a:t>(مين هوِّ مَلِك السَّما مين هوِّ مَلِك الأرض</a:t>
            </a:r>
          </a:p>
          <a:p>
            <a:pPr marR="0" algn="ctr" rtl="1"/>
            <a:r>
              <a:rPr lang="ar-LB" sz="1200" kern="1200" dirty="0">
                <a:solidFill>
                  <a:schemeClr val="tx1"/>
                </a:solidFill>
                <a:effectLst/>
                <a:latin typeface="+mn-lt"/>
                <a:ea typeface="+mn-ea"/>
                <a:cs typeface="+mn-cs"/>
              </a:rPr>
              <a:t>مين هوِّ مَلِك العالم كِلُّه هوِّ مَلِكِي</a:t>
            </a:r>
          </a:p>
          <a:p>
            <a:pPr marR="0" algn="ctr" rtl="1"/>
            <a:r>
              <a:rPr lang="ar-LB" sz="1200" kern="1200" dirty="0">
                <a:solidFill>
                  <a:schemeClr val="tx1"/>
                </a:solidFill>
                <a:effectLst/>
                <a:latin typeface="+mn-lt"/>
                <a:ea typeface="+mn-ea"/>
                <a:cs typeface="+mn-cs"/>
              </a:rPr>
              <a:t>ي س و ع …... يسوع</a:t>
            </a:r>
          </a:p>
          <a:p>
            <a:pPr marR="0" algn="ctr" rtl="1"/>
            <a:r>
              <a:rPr lang="ar-LB" sz="1200" kern="1200" dirty="0">
                <a:solidFill>
                  <a:schemeClr val="tx1"/>
                </a:solidFill>
                <a:effectLst/>
                <a:latin typeface="+mn-lt"/>
                <a:ea typeface="+mn-ea"/>
                <a:cs typeface="+mn-cs"/>
              </a:rPr>
              <a:t>هوِّ مَلِك الملوك</a:t>
            </a:r>
          </a:p>
          <a:p>
            <a:pPr marR="0" algn="ctr" rtl="1"/>
            <a:r>
              <a:rPr lang="ar-LB" sz="1200" kern="1200" dirty="0">
                <a:solidFill>
                  <a:schemeClr val="tx1"/>
                </a:solidFill>
                <a:effectLst/>
                <a:latin typeface="+mn-lt"/>
                <a:ea typeface="+mn-ea"/>
                <a:cs typeface="+mn-cs"/>
              </a:rPr>
              <a:t>هوِّ مَلِك العالم كِلُّه هوِّ مَلِكِي)٢</a:t>
            </a:r>
          </a:p>
          <a:p>
            <a:pPr marR="0" algn="ctr" rtl="1"/>
            <a:endParaRPr lang="ar-LB" sz="1200" kern="1200" dirty="0">
              <a:solidFill>
                <a:schemeClr val="tx1"/>
              </a:solidFill>
              <a:effectLst/>
              <a:latin typeface="+mn-lt"/>
              <a:ea typeface="+mn-ea"/>
              <a:cs typeface="+mn-cs"/>
            </a:endParaRPr>
          </a:p>
          <a:p>
            <a:pPr marR="0" algn="ctr" rtl="1"/>
            <a:r>
              <a:rPr lang="ar-LB" sz="1200" kern="1200" dirty="0">
                <a:solidFill>
                  <a:schemeClr val="tx1"/>
                </a:solidFill>
                <a:effectLst/>
                <a:latin typeface="+mn-lt"/>
                <a:ea typeface="+mn-ea"/>
                <a:cs typeface="+mn-cs"/>
              </a:rPr>
              <a:t>(يسوع مَلِك السَّما يسوع مَلِك الأرض</a:t>
            </a:r>
          </a:p>
          <a:p>
            <a:pPr marR="0" algn="ctr" rtl="1"/>
            <a:r>
              <a:rPr lang="ar-LB" sz="1200" kern="1200" dirty="0">
                <a:solidFill>
                  <a:schemeClr val="tx1"/>
                </a:solidFill>
                <a:effectLst/>
                <a:latin typeface="+mn-lt"/>
                <a:ea typeface="+mn-ea"/>
                <a:cs typeface="+mn-cs"/>
              </a:rPr>
              <a:t>يسوع مَلِك العالم كِلُّه ويسوع مَلِكِي</a:t>
            </a:r>
          </a:p>
          <a:p>
            <a:pPr marR="0" algn="ctr" rtl="1"/>
            <a:r>
              <a:rPr lang="ar-LB" sz="1200" kern="1200" dirty="0">
                <a:solidFill>
                  <a:schemeClr val="tx1"/>
                </a:solidFill>
                <a:effectLst/>
                <a:latin typeface="+mn-lt"/>
                <a:ea typeface="+mn-ea"/>
                <a:cs typeface="+mn-cs"/>
              </a:rPr>
              <a:t>ي س و ع …… يسوع</a:t>
            </a:r>
          </a:p>
          <a:p>
            <a:pPr marR="0" algn="ctr" rtl="1"/>
            <a:r>
              <a:rPr lang="ar-LB" sz="1200" kern="1200" dirty="0">
                <a:solidFill>
                  <a:schemeClr val="tx1"/>
                </a:solidFill>
                <a:effectLst/>
                <a:latin typeface="+mn-lt"/>
                <a:ea typeface="+mn-ea"/>
                <a:cs typeface="+mn-cs"/>
              </a:rPr>
              <a:t>هوِّ مَلِك الملوك</a:t>
            </a:r>
          </a:p>
          <a:p>
            <a:pPr marR="0" algn="ctr" rtl="1"/>
            <a:r>
              <a:rPr lang="ar-LB" sz="1200" kern="1200" dirty="0">
                <a:solidFill>
                  <a:schemeClr val="tx1"/>
                </a:solidFill>
                <a:effectLst/>
                <a:latin typeface="+mn-lt"/>
                <a:ea typeface="+mn-ea"/>
                <a:cs typeface="+mn-cs"/>
              </a:rPr>
              <a:t>يسوع مَلِك العالم كِلُّه ويسوع مَلِكِي)٢</a:t>
            </a:r>
          </a:p>
        </p:txBody>
      </p:sp>
      <p:sp>
        <p:nvSpPr>
          <p:cNvPr id="4" name="Slide Number Placeholder 3"/>
          <p:cNvSpPr>
            <a:spLocks noGrp="1"/>
          </p:cNvSpPr>
          <p:nvPr>
            <p:ph type="sldNum" sz="quarter" idx="5"/>
          </p:nvPr>
        </p:nvSpPr>
        <p:spPr/>
        <p:txBody>
          <a:bodyPr/>
          <a:lstStyle/>
          <a:p>
            <a:fld id="{0A31E068-D99C-E840-A98D-6E78081BD850}" type="slidenum">
              <a:rPr lang="en-LB" smtClean="0"/>
              <a:t>14</a:t>
            </a:fld>
            <a:endParaRPr lang="en-LB"/>
          </a:p>
        </p:txBody>
      </p:sp>
    </p:spTree>
    <p:extLst>
      <p:ext uri="{BB962C8B-B14F-4D97-AF65-F5344CB8AC3E}">
        <p14:creationId xmlns:p14="http://schemas.microsoft.com/office/powerpoint/2010/main" val="2311015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الله خلقني لأنو حبني</a:t>
            </a:r>
          </a:p>
          <a:p>
            <a:pPr algn="ctr"/>
            <a:r>
              <a:rPr lang="ar-LB" sz="1200" kern="1200" dirty="0">
                <a:solidFill>
                  <a:schemeClr val="tx1"/>
                </a:solidFill>
                <a:effectLst/>
                <a:latin typeface="+mn-lt"/>
                <a:ea typeface="+mn-ea"/>
                <a:cs typeface="+mn-cs"/>
              </a:rPr>
              <a:t>قلبي عَطيته فرح وملأني</a:t>
            </a:r>
          </a:p>
          <a:p>
            <a:pPr algn="ct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يا ربي</a:t>
            </a:r>
          </a:p>
          <a:p>
            <a:pPr algn="ctr"/>
            <a:r>
              <a:rPr lang="ar-LB" sz="1200" kern="1200" dirty="0">
                <a:solidFill>
                  <a:schemeClr val="tx1"/>
                </a:solidFill>
                <a:effectLst/>
                <a:latin typeface="+mn-lt"/>
                <a:ea typeface="+mn-ea"/>
                <a:cs typeface="+mn-cs"/>
              </a:rPr>
              <a:t>نورلي دربي</a:t>
            </a:r>
          </a:p>
          <a:p>
            <a:pPr algn="ctr"/>
            <a:r>
              <a:rPr lang="ar-LB" sz="1200" kern="1200" dirty="0">
                <a:solidFill>
                  <a:schemeClr val="tx1"/>
                </a:solidFill>
                <a:effectLst/>
                <a:latin typeface="+mn-lt"/>
                <a:ea typeface="+mn-ea"/>
                <a:cs typeface="+mn-cs"/>
              </a:rPr>
              <a:t>ساعدني حتى شوفَك بِقُربي</a:t>
            </a:r>
          </a:p>
          <a:p>
            <a:pPr algn="ct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بْصَلّي يا ربّي تِملاني مَحبِّة</a:t>
            </a:r>
          </a:p>
          <a:p>
            <a:pPr algn="ctr"/>
            <a:r>
              <a:rPr lang="ar-LB" sz="1200" kern="1200" dirty="0">
                <a:solidFill>
                  <a:schemeClr val="tx1"/>
                </a:solidFill>
                <a:effectLst/>
                <a:latin typeface="+mn-lt"/>
                <a:ea typeface="+mn-ea"/>
                <a:cs typeface="+mn-cs"/>
              </a:rPr>
              <a:t>لَكِلّ رفقاتي</a:t>
            </a:r>
          </a:p>
          <a:p>
            <a:pPr algn="ctr"/>
            <a:r>
              <a:rPr lang="ar-LB" sz="1200" kern="1200" dirty="0">
                <a:solidFill>
                  <a:schemeClr val="tx1"/>
                </a:solidFill>
                <a:effectLst/>
                <a:latin typeface="+mn-lt"/>
                <a:ea typeface="+mn-ea"/>
                <a:cs typeface="+mn-cs"/>
              </a:rPr>
              <a:t>وسامح كَمَان</a:t>
            </a:r>
          </a:p>
          <a:p>
            <a:pPr algn="ct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عارِف أفكاري ليلي ونهاري </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p:txBody>
      </p:sp>
      <p:sp>
        <p:nvSpPr>
          <p:cNvPr id="4" name="Slide Number Placeholder 3"/>
          <p:cNvSpPr>
            <a:spLocks noGrp="1"/>
          </p:cNvSpPr>
          <p:nvPr>
            <p:ph type="sldNum" sz="quarter" idx="5"/>
          </p:nvPr>
        </p:nvSpPr>
        <p:spPr/>
        <p:txBody>
          <a:bodyPr/>
          <a:lstStyle/>
          <a:p>
            <a:fld id="{0A31E068-D99C-E840-A98D-6E78081BD850}" type="slidenum">
              <a:rPr lang="en-LB" smtClean="0"/>
              <a:t>17</a:t>
            </a:fld>
            <a:endParaRPr lang="en-LB"/>
          </a:p>
        </p:txBody>
      </p:sp>
    </p:spTree>
    <p:extLst>
      <p:ext uri="{BB962C8B-B14F-4D97-AF65-F5344CB8AC3E}">
        <p14:creationId xmlns:p14="http://schemas.microsoft.com/office/powerpoint/2010/main" val="3945006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النص الكتابي:  </a:t>
            </a:r>
            <a:r>
              <a:rPr lang="ar-LB" sz="1800" b="0" i="0" u="none" strike="noStrike" baseline="30000" dirty="0">
                <a:solidFill>
                  <a:srgbClr val="8A1F52"/>
                </a:solidFill>
                <a:latin typeface="Arial" panose="020B0604020202020204" pitchFamily="34" charset="0"/>
              </a:rPr>
              <a:t>خروج ٣٢: ١ - ٣٥</a:t>
            </a:r>
            <a:endParaRPr lang="en-US" sz="1800" b="0" i="0" u="none" strike="noStrike" baseline="30000" dirty="0">
              <a:solidFill>
                <a:srgbClr val="8A1F52"/>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المواد المطلوبة:</a:t>
            </a:r>
            <a:r>
              <a:rPr lang="ar-LB" sz="1800" b="1"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معجون ملوَّن (على عدد الأولاد)</a:t>
            </a:r>
            <a:endParaRPr lang="en-US" sz="1800" b="0" i="0" u="none" strike="noStrike" baseline="30000" dirty="0">
              <a:solidFill>
                <a:srgbClr val="8A1F52"/>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1800" b="0" i="0" u="none" strike="noStrike" baseline="30000" dirty="0">
              <a:solidFill>
                <a:srgbClr val="8A1F52"/>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شرح وتطبيق</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 أعطِ كلَّ ولد من الأولاد قطعة من المعجون.</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 اطلب منهم أن يقوموا بصنع أشياء مثل: كأس، قرد، طاولة، أي شيء.</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 اطلب من الأولاد وضع كلّ ما صنعوه بالقرب منهم على الأرض.</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1800" b="1" i="0" u="none" strike="noStrike" baseline="30000" dirty="0">
              <a:solidFill>
                <a:srgbClr val="8A1F52"/>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45FA23-AA02-084D-BA02-0B09CEC6A719}" type="slidenum">
              <a:rPr lang="en-LB" smtClean="0"/>
              <a:t>22</a:t>
            </a:fld>
            <a:endParaRPr lang="en-LB"/>
          </a:p>
        </p:txBody>
      </p:sp>
    </p:spTree>
    <p:extLst>
      <p:ext uri="{BB962C8B-B14F-4D97-AF65-F5344CB8AC3E}">
        <p14:creationId xmlns:p14="http://schemas.microsoft.com/office/powerpoint/2010/main" val="430743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9.jpeg"/><Relationship Id="rId4" Type="http://schemas.openxmlformats.org/officeDocument/2006/relationships/image" Target="../media/image18.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476536-1286-9F21-CE0C-F926BA0B1A81}"/>
              </a:ext>
            </a:extLst>
          </p:cNvPr>
          <p:cNvSpPr/>
          <p:nvPr/>
        </p:nvSpPr>
        <p:spPr>
          <a:xfrm>
            <a:off x="2541076" y="2975185"/>
            <a:ext cx="2693366"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٦</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D8E2FFD7-71E8-56B0-68A7-D041FF9055FB}"/>
              </a:ext>
            </a:extLst>
          </p:cNvPr>
          <p:cNvSpPr/>
          <p:nvPr/>
        </p:nvSpPr>
        <p:spPr>
          <a:xfrm>
            <a:off x="641578" y="3952557"/>
            <a:ext cx="7128875"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عصيان الشعب</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4877545B-D59F-82BA-DF3D-0DF76D3CD4DB}"/>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CB3D152-18B1-CF1C-BAA9-97C61B5202FE}"/>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211F694-BA93-D667-EEFA-1323ECE3A667}"/>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478E214-79CE-E318-F1B5-099C7B942E9A}"/>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1FC633D-AE66-F49C-CCFC-EACD6BEC001A}"/>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0FFB3BA-62A2-C436-5B0D-9F4509E5F4D9}"/>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D1832FC-B819-12A2-BFAB-916C4BA03C58}"/>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1426848"/>
            <a:ext cx="9252969" cy="3970318"/>
          </a:xfrm>
          <a:prstGeom prst="rect">
            <a:avLst/>
          </a:prstGeom>
        </p:spPr>
        <p:txBody>
          <a:bodyPr wrap="square">
            <a:spAutoFit/>
          </a:bodyPr>
          <a:lstStyle/>
          <a:p>
            <a:pPr algn="ctr"/>
            <a:r>
              <a:rPr lang="ar-LB" sz="5400" b="1" dirty="0">
                <a:solidFill>
                  <a:srgbClr val="273582"/>
                </a:solidFill>
              </a:rPr>
              <a:t>- القرار -</a:t>
            </a:r>
            <a:endParaRPr lang="en-US" sz="5400" b="1" dirty="0">
              <a:solidFill>
                <a:srgbClr val="273582"/>
              </a:solidFill>
            </a:endParaRPr>
          </a:p>
          <a:p>
            <a:pPr algn="ctr"/>
            <a:endParaRPr lang="ar-LB" sz="5400" b="1" dirty="0">
              <a:solidFill>
                <a:srgbClr val="273582"/>
              </a:solidFill>
            </a:endParaRPr>
          </a:p>
          <a:p>
            <a:pPr algn="ctr" rtl="1"/>
            <a:r>
              <a:rPr lang="ar-LB" sz="5400" b="1" dirty="0">
                <a:solidFill>
                  <a:srgbClr val="273582"/>
                </a:solidFill>
              </a:rPr>
              <a:t>(اتّكل على ربّك من كل قلبك صلِّ بيسمع صلاتك لأنه بيحبك)٢</a:t>
            </a:r>
          </a:p>
          <a:p>
            <a:pPr rtl="1"/>
            <a:br>
              <a:rPr lang="ar-LB" dirty="0"/>
            </a:br>
            <a:endParaRPr lang="ar-LB" dirty="0"/>
          </a:p>
        </p:txBody>
      </p:sp>
    </p:spTree>
    <p:extLst>
      <p:ext uri="{BB962C8B-B14F-4D97-AF65-F5344CB8AC3E}">
        <p14:creationId xmlns:p14="http://schemas.microsoft.com/office/powerpoint/2010/main" val="1517920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622783"/>
            <a:ext cx="11261696" cy="5632311"/>
          </a:xfrm>
          <a:prstGeom prst="rect">
            <a:avLst/>
          </a:prstGeom>
        </p:spPr>
        <p:txBody>
          <a:bodyPr wrap="square">
            <a:spAutoFit/>
          </a:bodyPr>
          <a:lstStyle/>
          <a:p>
            <a:pPr algn="ctr"/>
            <a:r>
              <a:rPr lang="ar-LB" sz="5400" b="1" dirty="0">
                <a:solidFill>
                  <a:srgbClr val="273582"/>
                </a:solidFill>
              </a:rPr>
              <a:t>- ١ -</a:t>
            </a:r>
            <a:endParaRPr lang="en-US" sz="5400" b="1" dirty="0">
              <a:solidFill>
                <a:srgbClr val="273582"/>
              </a:solidFill>
            </a:endParaRPr>
          </a:p>
          <a:p>
            <a:pPr algn="ctr" rtl="1"/>
            <a:endParaRPr lang="ar-LB" sz="5400" b="1" dirty="0">
              <a:solidFill>
                <a:srgbClr val="273582"/>
              </a:solidFill>
            </a:endParaRPr>
          </a:p>
          <a:p>
            <a:pPr algn="ctr" rtl="1"/>
            <a:r>
              <a:rPr lang="ar-LB" sz="5400" b="1" dirty="0">
                <a:solidFill>
                  <a:srgbClr val="273582"/>
                </a:solidFill>
              </a:rPr>
              <a:t>(لما بكون متضايق    وحس انّي خايف</a:t>
            </a:r>
          </a:p>
          <a:p>
            <a:pPr algn="ctr" rtl="1"/>
            <a:r>
              <a:rPr lang="ar-LB" sz="5400" b="1" dirty="0">
                <a:solidFill>
                  <a:srgbClr val="273582"/>
                </a:solidFill>
              </a:rPr>
              <a:t>   بعرف الله حدّي   وهو كل شي شايف)٢ </a:t>
            </a:r>
          </a:p>
          <a:p>
            <a:pPr algn="ctr" rtl="1"/>
            <a:r>
              <a:rPr lang="ar-LB" sz="5400" b="1" dirty="0">
                <a:solidFill>
                  <a:srgbClr val="273582"/>
                </a:solidFill>
              </a:rPr>
              <a:t>   (اتذكر انه مكتوب    إنك أنت محبوب )٢   </a:t>
            </a:r>
          </a:p>
          <a:p>
            <a:pPr algn="ctr" rtl="1"/>
            <a:r>
              <a:rPr lang="ar-LB" sz="5400" b="1" dirty="0">
                <a:solidFill>
                  <a:srgbClr val="273582"/>
                </a:solidFill>
              </a:rPr>
              <a:t>دايماً ضل متذكر       وقووووول</a:t>
            </a:r>
          </a:p>
          <a:p>
            <a:pPr rtl="1"/>
            <a:br>
              <a:rPr lang="ar-LB" dirty="0"/>
            </a:br>
            <a:endParaRPr lang="ar-LB" dirty="0"/>
          </a:p>
        </p:txBody>
      </p:sp>
    </p:spTree>
    <p:extLst>
      <p:ext uri="{BB962C8B-B14F-4D97-AF65-F5344CB8AC3E}">
        <p14:creationId xmlns:p14="http://schemas.microsoft.com/office/powerpoint/2010/main" val="3093831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49941"/>
            <a:ext cx="11410120" cy="5632311"/>
          </a:xfrm>
          <a:prstGeom prst="rect">
            <a:avLst/>
          </a:prstGeom>
        </p:spPr>
        <p:txBody>
          <a:bodyPr wrap="square">
            <a:spAutoFit/>
          </a:bodyPr>
          <a:lstStyle/>
          <a:p>
            <a:pPr algn="ctr"/>
            <a:r>
              <a:rPr lang="ar-LB" sz="5400" b="1" dirty="0">
                <a:solidFill>
                  <a:srgbClr val="273582"/>
                </a:solidFill>
              </a:rPr>
              <a:t>- ٢ -</a:t>
            </a:r>
            <a:endParaRPr lang="en-US" sz="5400" b="1" dirty="0">
              <a:solidFill>
                <a:srgbClr val="273582"/>
              </a:solidFill>
            </a:endParaRPr>
          </a:p>
          <a:p>
            <a:pPr algn="ctr"/>
            <a:endParaRPr lang="ar-LB" sz="5400" b="1" dirty="0">
              <a:solidFill>
                <a:srgbClr val="273582"/>
              </a:solidFill>
            </a:endParaRPr>
          </a:p>
          <a:p>
            <a:pPr algn="ctr" rtl="1"/>
            <a:r>
              <a:rPr lang="ar-LB" sz="5400" b="1" dirty="0">
                <a:solidFill>
                  <a:srgbClr val="273582"/>
                </a:solidFill>
              </a:rPr>
              <a:t>(لما بكون متضايق   وحس اني كتيرخايف</a:t>
            </a:r>
          </a:p>
          <a:p>
            <a:pPr algn="ctr" rtl="1"/>
            <a:r>
              <a:rPr lang="ar-LB" sz="5400" b="1" dirty="0">
                <a:solidFill>
                  <a:srgbClr val="273582"/>
                </a:solidFill>
              </a:rPr>
              <a:t> بعرف الله حدّي      هو كل شي شايف)٢</a:t>
            </a:r>
          </a:p>
          <a:p>
            <a:pPr algn="ctr" rtl="1"/>
            <a:r>
              <a:rPr lang="ar-LB" sz="5400" b="1" dirty="0">
                <a:solidFill>
                  <a:srgbClr val="273582"/>
                </a:solidFill>
              </a:rPr>
              <a:t> (بعرف أنه مكتوب   انّي أنا محبوب)٢   </a:t>
            </a:r>
          </a:p>
          <a:p>
            <a:pPr algn="ctr" rtl="1"/>
            <a:r>
              <a:rPr lang="ar-LB" sz="5400" b="1" dirty="0">
                <a:solidFill>
                  <a:srgbClr val="273582"/>
                </a:solidFill>
              </a:rPr>
              <a:t>رح دايماً ضل متذكّر ورح قووووول</a:t>
            </a:r>
          </a:p>
          <a:p>
            <a:pPr rtl="1"/>
            <a:br>
              <a:rPr lang="ar-LB" dirty="0"/>
            </a:br>
            <a:endParaRPr lang="ar-LB" dirty="0"/>
          </a:p>
        </p:txBody>
      </p:sp>
    </p:spTree>
    <p:extLst>
      <p:ext uri="{BB962C8B-B14F-4D97-AF65-F5344CB8AC3E}">
        <p14:creationId xmlns:p14="http://schemas.microsoft.com/office/powerpoint/2010/main" val="33721493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1426848"/>
            <a:ext cx="9252969" cy="3139321"/>
          </a:xfrm>
          <a:prstGeom prst="rect">
            <a:avLst/>
          </a:prstGeom>
        </p:spPr>
        <p:txBody>
          <a:bodyPr wrap="square">
            <a:spAutoFit/>
          </a:bodyPr>
          <a:lstStyle/>
          <a:p>
            <a:pPr algn="ctr"/>
            <a:endParaRPr lang="ar-LB" sz="5400" b="1" dirty="0">
              <a:solidFill>
                <a:srgbClr val="273582"/>
              </a:solidFill>
            </a:endParaRPr>
          </a:p>
          <a:p>
            <a:pPr algn="ctr" rtl="1"/>
            <a:r>
              <a:rPr lang="ar-LB" sz="5400" b="1" dirty="0">
                <a:solidFill>
                  <a:srgbClr val="273582"/>
                </a:solidFill>
              </a:rPr>
              <a:t>باتكل على ربي من كل قلبي بصلي بيسمع صلاتي لأنه بيحبني </a:t>
            </a:r>
          </a:p>
          <a:p>
            <a:pPr rtl="1"/>
            <a:br>
              <a:rPr lang="ar-LB" dirty="0"/>
            </a:br>
            <a:endParaRPr lang="ar-LB" dirty="0"/>
          </a:p>
        </p:txBody>
      </p:sp>
    </p:spTree>
    <p:extLst>
      <p:ext uri="{BB962C8B-B14F-4D97-AF65-F5344CB8AC3E}">
        <p14:creationId xmlns:p14="http://schemas.microsoft.com/office/powerpoint/2010/main" val="20436174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311722"/>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مين هوِّ ملك </a:t>
            </a:r>
            <a:r>
              <a:rPr lang="ar-SA" sz="8000" dirty="0" err="1">
                <a:ln/>
                <a:solidFill>
                  <a:srgbClr val="7030A0"/>
                </a:solidFill>
                <a:latin typeface="Tahoma" panose="020B0604030504040204" pitchFamily="34" charset="0"/>
                <a:ea typeface="Tahoma" panose="020B0604030504040204" pitchFamily="34" charset="0"/>
              </a:rPr>
              <a:t>السَّما</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aterials_2016_06_09_1465468922" descr="materials_2016_06_09_1465468922">
            <a:hlinkClick r:id="" action="ppaction://media"/>
            <a:extLst>
              <a:ext uri="{FF2B5EF4-FFF2-40B4-BE49-F238E27FC236}">
                <a16:creationId xmlns:a16="http://schemas.microsoft.com/office/drawing/2014/main" id="{C0B1AB7D-1874-4B4A-9DC8-B197ACE6357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2019" y="506931"/>
            <a:ext cx="812800" cy="812800"/>
          </a:xfrm>
          <a:prstGeom prst="rect">
            <a:avLst/>
          </a:prstGeom>
        </p:spPr>
      </p:pic>
    </p:spTree>
    <p:extLst>
      <p:ext uri="{BB962C8B-B14F-4D97-AF65-F5344CB8AC3E}">
        <p14:creationId xmlns:p14="http://schemas.microsoft.com/office/powerpoint/2010/main" val="1652950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1426848"/>
            <a:ext cx="9252969" cy="1477328"/>
          </a:xfrm>
          <a:prstGeom prst="rect">
            <a:avLst/>
          </a:prstGeom>
        </p:spPr>
        <p:txBody>
          <a:bodyPr wrap="square">
            <a:spAutoFit/>
          </a:bodyPr>
          <a:lstStyle/>
          <a:p>
            <a:pPr algn="ctr"/>
            <a:endParaRPr lang="ar-LB" sz="5400" b="1" dirty="0">
              <a:solidFill>
                <a:srgbClr val="273582"/>
              </a:solidFill>
            </a:endParaRPr>
          </a:p>
          <a:p>
            <a:pPr rtl="1"/>
            <a:br>
              <a:rPr lang="ar-LB" dirty="0"/>
            </a:br>
            <a:endParaRPr lang="ar-LB" dirty="0"/>
          </a:p>
        </p:txBody>
      </p:sp>
      <p:sp>
        <p:nvSpPr>
          <p:cNvPr id="9" name="Rectangle 8">
            <a:extLst>
              <a:ext uri="{FF2B5EF4-FFF2-40B4-BE49-F238E27FC236}">
                <a16:creationId xmlns:a16="http://schemas.microsoft.com/office/drawing/2014/main" id="{3BFF83DF-2485-3C46-999B-625BDCA71B18}"/>
              </a:ext>
            </a:extLst>
          </p:cNvPr>
          <p:cNvSpPr/>
          <p:nvPr/>
        </p:nvSpPr>
        <p:spPr>
          <a:xfrm>
            <a:off x="1469515" y="340831"/>
            <a:ext cx="9252969" cy="3970318"/>
          </a:xfrm>
          <a:prstGeom prst="rect">
            <a:avLst/>
          </a:prstGeom>
        </p:spPr>
        <p:txBody>
          <a:bodyPr wrap="square">
            <a:spAutoFit/>
          </a:bodyPr>
          <a:lstStyle/>
          <a:p>
            <a:pPr algn="ctr"/>
            <a:endParaRPr lang="ar-LB" sz="5400" b="1" dirty="0">
              <a:solidFill>
                <a:srgbClr val="273582"/>
              </a:solidFill>
            </a:endParaRPr>
          </a:p>
          <a:p>
            <a:pPr algn="ctr" rtl="1"/>
            <a:r>
              <a:rPr lang="ar-LB" sz="5400" b="1" dirty="0">
                <a:solidFill>
                  <a:srgbClr val="273582"/>
                </a:solidFill>
              </a:rPr>
              <a:t>(مين هوِّ مَلِك السَّما مين هوِّ مَلِك الأرض</a:t>
            </a:r>
          </a:p>
          <a:p>
            <a:pPr algn="ctr" rtl="1"/>
            <a:r>
              <a:rPr lang="ar-LB" sz="5400" b="1" dirty="0">
                <a:solidFill>
                  <a:srgbClr val="273582"/>
                </a:solidFill>
              </a:rPr>
              <a:t>مين هوِّ مَلِك العالم كِلُّه هوِّ مَلِكِي</a:t>
            </a:r>
          </a:p>
          <a:p>
            <a:pPr algn="ctr" rtl="1"/>
            <a:endParaRPr lang="ar-LB" sz="5400" b="1" dirty="0">
              <a:solidFill>
                <a:srgbClr val="273582"/>
              </a:solidFill>
            </a:endParaRPr>
          </a:p>
          <a:p>
            <a:pPr algn="ctr" rtl="1"/>
            <a:br>
              <a:rPr lang="ar-LB" dirty="0"/>
            </a:br>
            <a:endParaRPr lang="ar-LB" dirty="0"/>
          </a:p>
        </p:txBody>
      </p:sp>
      <p:sp>
        <p:nvSpPr>
          <p:cNvPr id="10" name="Rectangle 9">
            <a:extLst>
              <a:ext uri="{FF2B5EF4-FFF2-40B4-BE49-F238E27FC236}">
                <a16:creationId xmlns:a16="http://schemas.microsoft.com/office/drawing/2014/main" id="{7BD2F924-2AAE-A74D-B110-0BE05E5C5375}"/>
              </a:ext>
            </a:extLst>
          </p:cNvPr>
          <p:cNvSpPr/>
          <p:nvPr/>
        </p:nvSpPr>
        <p:spPr>
          <a:xfrm>
            <a:off x="1937966" y="3259050"/>
            <a:ext cx="8496298" cy="2585323"/>
          </a:xfrm>
          <a:prstGeom prst="rect">
            <a:avLst/>
          </a:prstGeom>
        </p:spPr>
        <p:txBody>
          <a:bodyPr wrap="square">
            <a:spAutoFit/>
          </a:bodyPr>
          <a:lstStyle/>
          <a:p>
            <a:pPr algn="ctr" rtl="1"/>
            <a:r>
              <a:rPr lang="ar-LB" sz="5400" b="1" dirty="0">
                <a:solidFill>
                  <a:srgbClr val="273582"/>
                </a:solidFill>
              </a:rPr>
              <a:t>ي س و ع …... يسوع</a:t>
            </a:r>
          </a:p>
          <a:p>
            <a:pPr algn="ctr" rtl="1"/>
            <a:r>
              <a:rPr lang="ar-LB" sz="5400" b="1" dirty="0">
                <a:solidFill>
                  <a:srgbClr val="273582"/>
                </a:solidFill>
              </a:rPr>
              <a:t>هوِّ مَلِك الملوك</a:t>
            </a:r>
          </a:p>
          <a:p>
            <a:pPr algn="ctr" rtl="1"/>
            <a:r>
              <a:rPr lang="ar-LB" sz="5400" b="1" dirty="0">
                <a:solidFill>
                  <a:srgbClr val="273582"/>
                </a:solidFill>
              </a:rPr>
              <a:t>هوِّ مَلِك العالم كِلُّه وهوِّ مَلِكِي)٢</a:t>
            </a:r>
          </a:p>
        </p:txBody>
      </p:sp>
    </p:spTree>
    <p:extLst>
      <p:ext uri="{BB962C8B-B14F-4D97-AF65-F5344CB8AC3E}">
        <p14:creationId xmlns:p14="http://schemas.microsoft.com/office/powerpoint/2010/main" val="21131069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1426848"/>
            <a:ext cx="9252969" cy="1477328"/>
          </a:xfrm>
          <a:prstGeom prst="rect">
            <a:avLst/>
          </a:prstGeom>
        </p:spPr>
        <p:txBody>
          <a:bodyPr wrap="square">
            <a:spAutoFit/>
          </a:bodyPr>
          <a:lstStyle/>
          <a:p>
            <a:pPr algn="ctr"/>
            <a:endParaRPr lang="ar-LB" sz="5400" b="1" dirty="0">
              <a:solidFill>
                <a:srgbClr val="273582"/>
              </a:solidFill>
            </a:endParaRPr>
          </a:p>
          <a:p>
            <a:pPr rtl="1"/>
            <a:br>
              <a:rPr lang="ar-LB" dirty="0"/>
            </a:br>
            <a:endParaRPr lang="ar-LB" dirty="0"/>
          </a:p>
        </p:txBody>
      </p:sp>
      <p:sp>
        <p:nvSpPr>
          <p:cNvPr id="9" name="Rectangle 8">
            <a:extLst>
              <a:ext uri="{FF2B5EF4-FFF2-40B4-BE49-F238E27FC236}">
                <a16:creationId xmlns:a16="http://schemas.microsoft.com/office/drawing/2014/main" id="{3BFF83DF-2485-3C46-999B-625BDCA71B18}"/>
              </a:ext>
            </a:extLst>
          </p:cNvPr>
          <p:cNvSpPr/>
          <p:nvPr/>
        </p:nvSpPr>
        <p:spPr>
          <a:xfrm>
            <a:off x="1469514" y="565669"/>
            <a:ext cx="9252969" cy="3970318"/>
          </a:xfrm>
          <a:prstGeom prst="rect">
            <a:avLst/>
          </a:prstGeom>
        </p:spPr>
        <p:txBody>
          <a:bodyPr wrap="square">
            <a:spAutoFit/>
          </a:bodyPr>
          <a:lstStyle/>
          <a:p>
            <a:pPr algn="ctr"/>
            <a:endParaRPr lang="ar-LB" sz="5400" b="1" dirty="0">
              <a:solidFill>
                <a:srgbClr val="273582"/>
              </a:solidFill>
            </a:endParaRPr>
          </a:p>
          <a:p>
            <a:pPr algn="ctr" rtl="1"/>
            <a:r>
              <a:rPr lang="ar-LB" sz="5400" b="1" dirty="0">
                <a:solidFill>
                  <a:srgbClr val="273582"/>
                </a:solidFill>
              </a:rPr>
              <a:t>(يسوع مَلِك السَّما يسوع مَلِك الأرض</a:t>
            </a:r>
          </a:p>
          <a:p>
            <a:pPr algn="ctr" rtl="1"/>
            <a:r>
              <a:rPr lang="ar-LB" sz="5400" b="1" dirty="0">
                <a:solidFill>
                  <a:srgbClr val="273582"/>
                </a:solidFill>
              </a:rPr>
              <a:t>يسوع مَلِك العالم كِلُّه ويسوع مَلِكِي</a:t>
            </a:r>
          </a:p>
          <a:p>
            <a:pPr algn="ctr" rtl="1"/>
            <a:endParaRPr lang="ar-LB" sz="5400" b="1" dirty="0">
              <a:solidFill>
                <a:srgbClr val="273582"/>
              </a:solidFill>
            </a:endParaRPr>
          </a:p>
          <a:p>
            <a:pPr algn="ctr" rtl="1"/>
            <a:br>
              <a:rPr lang="ar-LB" dirty="0"/>
            </a:br>
            <a:endParaRPr lang="ar-LB" dirty="0"/>
          </a:p>
        </p:txBody>
      </p:sp>
      <p:sp>
        <p:nvSpPr>
          <p:cNvPr id="10" name="Rectangle 9">
            <a:extLst>
              <a:ext uri="{FF2B5EF4-FFF2-40B4-BE49-F238E27FC236}">
                <a16:creationId xmlns:a16="http://schemas.microsoft.com/office/drawing/2014/main" id="{2F0DC8F8-40D1-9C4C-94E2-B410A3DF3151}"/>
              </a:ext>
            </a:extLst>
          </p:cNvPr>
          <p:cNvSpPr/>
          <p:nvPr/>
        </p:nvSpPr>
        <p:spPr>
          <a:xfrm>
            <a:off x="1861457" y="3429000"/>
            <a:ext cx="8413495" cy="2585323"/>
          </a:xfrm>
          <a:prstGeom prst="rect">
            <a:avLst/>
          </a:prstGeom>
        </p:spPr>
        <p:txBody>
          <a:bodyPr wrap="square">
            <a:spAutoFit/>
          </a:bodyPr>
          <a:lstStyle/>
          <a:p>
            <a:pPr algn="ctr" rtl="1"/>
            <a:r>
              <a:rPr lang="ar-LB" sz="5400" b="1" dirty="0">
                <a:solidFill>
                  <a:srgbClr val="273582"/>
                </a:solidFill>
              </a:rPr>
              <a:t>ي س و ع …... يسوع</a:t>
            </a:r>
          </a:p>
          <a:p>
            <a:pPr algn="ctr" rtl="1"/>
            <a:r>
              <a:rPr lang="ar-LB" sz="5400" b="1" dirty="0">
                <a:solidFill>
                  <a:srgbClr val="273582"/>
                </a:solidFill>
              </a:rPr>
              <a:t>هوِّ مَلِك الملوك</a:t>
            </a:r>
          </a:p>
          <a:p>
            <a:pPr algn="ctr" rtl="1"/>
            <a:r>
              <a:rPr lang="ar-LB" sz="5400" b="1" dirty="0">
                <a:solidFill>
                  <a:srgbClr val="273582"/>
                </a:solidFill>
              </a:rPr>
              <a:t>يسوع مَلِك العالم كلُّه ويسوع مَلِكِي)٢</a:t>
            </a:r>
          </a:p>
        </p:txBody>
      </p:sp>
    </p:spTree>
    <p:extLst>
      <p:ext uri="{BB962C8B-B14F-4D97-AF65-F5344CB8AC3E}">
        <p14:creationId xmlns:p14="http://schemas.microsoft.com/office/powerpoint/2010/main" val="29459806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526600" y="1196946"/>
            <a:ext cx="4037456" cy="335476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 الله خلقني </a:t>
            </a:r>
            <a:r>
              <a:rPr lang="ar-SA" sz="6600" dirty="0" err="1">
                <a:ln/>
                <a:solidFill>
                  <a:srgbClr val="7030A0"/>
                </a:solidFill>
                <a:latin typeface="Tahoma" panose="020B0604030504040204" pitchFamily="34" charset="0"/>
                <a:ea typeface="Tahoma" panose="020B0604030504040204" pitchFamily="34" charset="0"/>
              </a:rPr>
              <a:t>لأنو</a:t>
            </a:r>
            <a:r>
              <a:rPr lang="ar-SA" sz="6600" dirty="0">
                <a:ln/>
                <a:solidFill>
                  <a:srgbClr val="7030A0"/>
                </a:solidFill>
                <a:latin typeface="Tahoma" panose="020B0604030504040204" pitchFamily="34" charset="0"/>
                <a:ea typeface="Tahoma" panose="020B0604030504040204" pitchFamily="34" charset="0"/>
              </a:rPr>
              <a:t> حبني</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الله خلقني لانو حبني.mp3" descr="الله خلقني لانو حبني.mp3">
            <a:hlinkClick r:id="" action="ppaction://media"/>
            <a:extLst>
              <a:ext uri="{FF2B5EF4-FFF2-40B4-BE49-F238E27FC236}">
                <a16:creationId xmlns:a16="http://schemas.microsoft.com/office/drawing/2014/main" id="{5FF3B3EC-82A4-8B44-912D-1BA7B1158CE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49054" y="399560"/>
            <a:ext cx="812800" cy="812800"/>
          </a:xfrm>
          <a:prstGeom prst="rect">
            <a:avLst/>
          </a:prstGeom>
        </p:spPr>
      </p:pic>
    </p:spTree>
    <p:extLst>
      <p:ext uri="{BB962C8B-B14F-4D97-AF65-F5344CB8AC3E}">
        <p14:creationId xmlns:p14="http://schemas.microsoft.com/office/powerpoint/2010/main" val="2919402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9">
                <p:cTn id="2" fill="hold" display="0">
                  <p:stCondLst>
                    <p:cond delay="indefinite"/>
                  </p:stCondLst>
                  <p:endCondLst>
                    <p:cond evt="onStopAudio" delay="0">
                      <p:tgtEl>
                        <p:sldTgt/>
                      </p:tgtEl>
                    </p:cond>
                  </p:endCondLst>
                </p:cTn>
                <p:tgtEl>
                  <p:spTgt spid="4"/>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4"/>
                                        </p:tgtEl>
                                      </p:cBhvr>
                                    </p:cmd>
                                  </p:childTnLst>
                                </p:cTn>
                              </p:par>
                            </p:childTnLst>
                          </p:cTn>
                        </p:par>
                      </p:childTnLst>
                    </p:cTn>
                  </p:par>
                </p:childTnLst>
              </p:cTn>
              <p:nextCondLst>
                <p:cond evt="onClick" delay="0">
                  <p:tgtEl>
                    <p:spTgt spid="18"/>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B8BE526-BE48-3749-A641-B87E6EB65156}"/>
              </a:ext>
            </a:extLst>
          </p:cNvPr>
          <p:cNvSpPr/>
          <p:nvPr/>
        </p:nvSpPr>
        <p:spPr>
          <a:xfrm>
            <a:off x="1575104" y="1837589"/>
            <a:ext cx="8788745" cy="2862322"/>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2597606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D20732E-11F9-BD4E-903E-2B8528E07503}"/>
              </a:ext>
            </a:extLst>
          </p:cNvPr>
          <p:cNvSpPr/>
          <p:nvPr/>
        </p:nvSpPr>
        <p:spPr>
          <a:xfrm>
            <a:off x="3138115" y="1168831"/>
            <a:ext cx="6096000" cy="4524315"/>
          </a:xfrm>
          <a:prstGeom prst="rect">
            <a:avLst/>
          </a:prstGeom>
        </p:spPr>
        <p:txBody>
          <a:bodyPr>
            <a:spAutoFit/>
          </a:bodyPr>
          <a:lstStyle/>
          <a:p>
            <a:pPr algn="ctr"/>
            <a:r>
              <a:rPr lang="ar-LB" sz="7200" b="1" dirty="0">
                <a:solidFill>
                  <a:srgbClr val="273582"/>
                </a:solidFill>
                <a:latin typeface="Tahoma" panose="020B0604030504040204" pitchFamily="34" charset="0"/>
              </a:rPr>
              <a:t>انتَ يا ربي</a:t>
            </a:r>
          </a:p>
          <a:p>
            <a:pPr algn="ctr"/>
            <a:r>
              <a:rPr lang="ar-LB" sz="7200" b="1" dirty="0">
                <a:solidFill>
                  <a:srgbClr val="273582"/>
                </a:solidFill>
                <a:latin typeface="Tahoma" panose="020B0604030504040204" pitchFamily="34" charset="0"/>
              </a:rPr>
              <a:t>نورلي دربي</a:t>
            </a:r>
          </a:p>
          <a:p>
            <a:pPr algn="ct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4189966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703196" y="354449"/>
            <a:ext cx="2390398" cy="1323439"/>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3224" y="310101"/>
            <a:ext cx="7952"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1145782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picture containing drawing&#10;&#10;Description automatically generated">
            <a:extLst>
              <a:ext uri="{FF2B5EF4-FFF2-40B4-BE49-F238E27FC236}">
                <a16:creationId xmlns:a16="http://schemas.microsoft.com/office/drawing/2014/main" id="{82740976-273E-C24D-ACB0-7F6D2CAA87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06637" y="1864325"/>
            <a:ext cx="5152942" cy="4639226"/>
          </a:xfrm>
          <a:prstGeom prst="rect">
            <a:avLst/>
          </a:prstGeom>
        </p:spPr>
      </p:pic>
      <p:pic>
        <p:nvPicPr>
          <p:cNvPr id="5" name="Picture 4">
            <a:extLst>
              <a:ext uri="{FF2B5EF4-FFF2-40B4-BE49-F238E27FC236}">
                <a16:creationId xmlns:a16="http://schemas.microsoft.com/office/drawing/2014/main" id="{7C604A58-918C-A804-9975-EDB3D4479755}"/>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62DF5403-C803-6645-9485-775FC5B2594D}"/>
              </a:ext>
            </a:extLst>
          </p:cNvPr>
          <p:cNvSpPr/>
          <p:nvPr/>
        </p:nvSpPr>
        <p:spPr>
          <a:xfrm>
            <a:off x="1184930" y="1730779"/>
            <a:ext cx="9700219" cy="3416320"/>
          </a:xfrm>
          <a:prstGeom prst="rect">
            <a:avLst/>
          </a:prstGeom>
        </p:spPr>
        <p:txBody>
          <a:bodyPr wrap="square">
            <a:spAutoFit/>
          </a:bodyPr>
          <a:lstStyle/>
          <a:p>
            <a:pPr algn="ctr"/>
            <a:r>
              <a:rPr lang="ar-LB" sz="7200" b="1" dirty="0">
                <a:solidFill>
                  <a:srgbClr val="273582"/>
                </a:solidFill>
              </a:rPr>
              <a:t>بْصَلّي يا ربّي تِملاني مَحبِّة</a:t>
            </a:r>
          </a:p>
          <a:p>
            <a:pPr algn="ctr"/>
            <a:r>
              <a:rPr lang="ar-LB" sz="7200" b="1" dirty="0">
                <a:solidFill>
                  <a:srgbClr val="273582"/>
                </a:solidFill>
              </a:rPr>
              <a:t>لَكِلّ رفقاتي</a:t>
            </a:r>
          </a:p>
          <a:p>
            <a:pPr algn="ctr"/>
            <a:r>
              <a:rPr lang="ar-LB" sz="7200" b="1" dirty="0">
                <a:solidFill>
                  <a:srgbClr val="273582"/>
                </a:solidFill>
              </a:rPr>
              <a:t>وسامح كَمَان</a:t>
            </a:r>
          </a:p>
        </p:txBody>
      </p:sp>
    </p:spTree>
    <p:extLst>
      <p:ext uri="{BB962C8B-B14F-4D97-AF65-F5344CB8AC3E}">
        <p14:creationId xmlns:p14="http://schemas.microsoft.com/office/powerpoint/2010/main" val="3008177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2E7DC38-0624-0245-B3D7-81021621EF76}"/>
              </a:ext>
            </a:extLst>
          </p:cNvPr>
          <p:cNvSpPr/>
          <p:nvPr/>
        </p:nvSpPr>
        <p:spPr>
          <a:xfrm>
            <a:off x="578573" y="1321714"/>
            <a:ext cx="11152251" cy="4524315"/>
          </a:xfrm>
          <a:prstGeom prst="rect">
            <a:avLst/>
          </a:prstGeom>
        </p:spPr>
        <p:txBody>
          <a:bodyPr wrap="square">
            <a:spAutoFit/>
          </a:bodyPr>
          <a:lstStyle/>
          <a:p>
            <a:pPr algn="ctr"/>
            <a:r>
              <a:rPr lang="ar-LB" sz="7200" b="1" dirty="0">
                <a:solidFill>
                  <a:srgbClr val="273582"/>
                </a:solidFill>
              </a:rPr>
              <a:t>انتَ عارِف أفكاري ليلي ونهاري </a:t>
            </a:r>
          </a:p>
          <a:p>
            <a:pPr algn="ctr"/>
            <a:r>
              <a:rPr lang="ar-LB" sz="7200" b="1" dirty="0">
                <a:solidFill>
                  <a:srgbClr val="273582"/>
                </a:solidFill>
              </a:rPr>
              <a:t>بدِّي اِتغيَّر وحِبْ كل انسان</a:t>
            </a:r>
          </a:p>
          <a:p>
            <a:pPr algn="ctr"/>
            <a:r>
              <a:rPr lang="ar-LB" sz="7200" b="1" dirty="0">
                <a:solidFill>
                  <a:srgbClr val="273582"/>
                </a:solidFill>
              </a:rPr>
              <a:t>بدِّي اِتغيَّر وحِبْ كل انسان</a:t>
            </a:r>
          </a:p>
          <a:p>
            <a:pPr algn="ctr"/>
            <a:r>
              <a:rPr lang="ar-LB" sz="7200" b="1" dirty="0">
                <a:solidFill>
                  <a:srgbClr val="273582"/>
                </a:solidFill>
              </a:rPr>
              <a:t>بدِّي اِتغيَّر وحِبْ كل انسان</a:t>
            </a:r>
          </a:p>
        </p:txBody>
      </p:sp>
    </p:spTree>
    <p:extLst>
      <p:ext uri="{BB962C8B-B14F-4D97-AF65-F5344CB8AC3E}">
        <p14:creationId xmlns:p14="http://schemas.microsoft.com/office/powerpoint/2010/main" val="3673175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306893-F16C-1C82-E634-92A59B54E2BF}"/>
              </a:ext>
            </a:extLst>
          </p:cNvPr>
          <p:cNvSpPr/>
          <p:nvPr/>
        </p:nvSpPr>
        <p:spPr>
          <a:xfrm>
            <a:off x="3813733" y="362216"/>
            <a:ext cx="4164923"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dirty="0">
                <a:solidFill>
                  <a:srgbClr val="7030A0"/>
                </a:solidFill>
              </a:rPr>
              <a:t>عصيان الشعب</a:t>
            </a:r>
          </a:p>
        </p:txBody>
      </p:sp>
      <p:cxnSp>
        <p:nvCxnSpPr>
          <p:cNvPr id="4" name="Straight Connector 3">
            <a:extLst>
              <a:ext uri="{FF2B5EF4-FFF2-40B4-BE49-F238E27FC236}">
                <a16:creationId xmlns:a16="http://schemas.microsoft.com/office/drawing/2014/main" id="{592DCFDF-773D-CA31-EF55-16575793A0A8}"/>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A475622E-6801-6D8C-1F25-F29F2F453787}"/>
              </a:ext>
            </a:extLst>
          </p:cNvPr>
          <p:cNvCxnSpPr>
            <a:cxnSpLocks/>
          </p:cNvCxnSpPr>
          <p:nvPr/>
        </p:nvCxnSpPr>
        <p:spPr>
          <a:xfrm>
            <a:off x="461176" y="302150"/>
            <a:ext cx="0"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03A03E3-89D2-2834-C37A-862684367E72}"/>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7EE51DA-4F9B-29CA-9773-AC0A212BAD58}"/>
              </a:ext>
            </a:extLst>
          </p:cNvPr>
          <p:cNvCxnSpPr>
            <a:cxnSpLocks/>
          </p:cNvCxnSpPr>
          <p:nvPr/>
        </p:nvCxnSpPr>
        <p:spPr>
          <a:xfrm flipH="1">
            <a:off x="453225" y="6551875"/>
            <a:ext cx="497751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437934C-85CE-40A2-A759-6D884712D3BF}"/>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336CDBC-F8BF-D462-1557-5785B2DECEF4}"/>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Picture 11" descr="A picture containing drawing&#10;&#10;Description automatically generated">
            <a:extLst>
              <a:ext uri="{FF2B5EF4-FFF2-40B4-BE49-F238E27FC236}">
                <a16:creationId xmlns:a16="http://schemas.microsoft.com/office/drawing/2014/main" id="{B17BCCF2-9733-09AE-EF4D-6F311440677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360"/>
          <a:stretch/>
        </p:blipFill>
        <p:spPr>
          <a:xfrm flipH="1">
            <a:off x="4229268" y="2690175"/>
            <a:ext cx="3497384" cy="3779552"/>
          </a:xfrm>
          <a:prstGeom prst="rect">
            <a:avLst/>
          </a:prstGeom>
        </p:spPr>
      </p:pic>
      <p:pic>
        <p:nvPicPr>
          <p:cNvPr id="13" name="Picture 12">
            <a:extLst>
              <a:ext uri="{FF2B5EF4-FFF2-40B4-BE49-F238E27FC236}">
                <a16:creationId xmlns:a16="http://schemas.microsoft.com/office/drawing/2014/main" id="{A52280BE-964A-62EC-F3AF-7186BDC5BF2E}"/>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olorful, decorated&#10;&#10;Description automatically generated">
            <a:extLst>
              <a:ext uri="{FF2B5EF4-FFF2-40B4-BE49-F238E27FC236}">
                <a16:creationId xmlns:a16="http://schemas.microsoft.com/office/drawing/2014/main" id="{0138A5AB-6CE7-4246-AD4B-F8A89CF9AE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3158" y="0"/>
            <a:ext cx="9445684" cy="6858000"/>
          </a:xfrm>
          <a:prstGeom prst="rect">
            <a:avLst/>
          </a:prstGeom>
        </p:spPr>
      </p:pic>
    </p:spTree>
    <p:extLst>
      <p:ext uri="{BB962C8B-B14F-4D97-AF65-F5344CB8AC3E}">
        <p14:creationId xmlns:p14="http://schemas.microsoft.com/office/powerpoint/2010/main" val="13081114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4ED28BD5-D567-DA41-898F-ACE3FBAD92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85919" y="0"/>
            <a:ext cx="9620162" cy="6858000"/>
          </a:xfrm>
          <a:prstGeom prst="rect">
            <a:avLst/>
          </a:prstGeom>
        </p:spPr>
      </p:pic>
    </p:spTree>
    <p:extLst>
      <p:ext uri="{BB962C8B-B14F-4D97-AF65-F5344CB8AC3E}">
        <p14:creationId xmlns:p14="http://schemas.microsoft.com/office/powerpoint/2010/main" val="22583361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ndoor, decorated&#10;&#10;Description automatically generated">
            <a:extLst>
              <a:ext uri="{FF2B5EF4-FFF2-40B4-BE49-F238E27FC236}">
                <a16:creationId xmlns:a16="http://schemas.microsoft.com/office/drawing/2014/main" id="{904A76D4-9877-A34F-9B09-FF207D4E7E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6350" y="0"/>
            <a:ext cx="9639300" cy="6858000"/>
          </a:xfrm>
          <a:prstGeom prst="rect">
            <a:avLst/>
          </a:prstGeom>
        </p:spPr>
      </p:pic>
    </p:spTree>
    <p:extLst>
      <p:ext uri="{BB962C8B-B14F-4D97-AF65-F5344CB8AC3E}">
        <p14:creationId xmlns:p14="http://schemas.microsoft.com/office/powerpoint/2010/main" val="2197850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erson&#10;&#10;Description automatically generated">
            <a:extLst>
              <a:ext uri="{FF2B5EF4-FFF2-40B4-BE49-F238E27FC236}">
                <a16:creationId xmlns:a16="http://schemas.microsoft.com/office/drawing/2014/main" id="{05315F40-0240-864D-9420-F3D8C7FDD8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9533" y="0"/>
            <a:ext cx="9652935" cy="6858000"/>
          </a:xfrm>
          <a:prstGeom prst="rect">
            <a:avLst/>
          </a:prstGeom>
        </p:spPr>
      </p:pic>
    </p:spTree>
    <p:extLst>
      <p:ext uri="{BB962C8B-B14F-4D97-AF65-F5344CB8AC3E}">
        <p14:creationId xmlns:p14="http://schemas.microsoft.com/office/powerpoint/2010/main" val="548057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erson, yellow&#10;&#10;Description automatically generated">
            <a:extLst>
              <a:ext uri="{FF2B5EF4-FFF2-40B4-BE49-F238E27FC236}">
                <a16:creationId xmlns:a16="http://schemas.microsoft.com/office/drawing/2014/main" id="{88B3B7FF-490C-DA44-BAE8-580346CBF5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82306" y="0"/>
            <a:ext cx="9427388" cy="6858000"/>
          </a:xfrm>
          <a:prstGeom prst="rect">
            <a:avLst/>
          </a:prstGeom>
        </p:spPr>
      </p:pic>
    </p:spTree>
    <p:extLst>
      <p:ext uri="{BB962C8B-B14F-4D97-AF65-F5344CB8AC3E}">
        <p14:creationId xmlns:p14="http://schemas.microsoft.com/office/powerpoint/2010/main" val="1388372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person&#10;&#10;Description automatically generated">
            <a:extLst>
              <a:ext uri="{FF2B5EF4-FFF2-40B4-BE49-F238E27FC236}">
                <a16:creationId xmlns:a16="http://schemas.microsoft.com/office/drawing/2014/main" id="{2AA19B58-C357-4E49-AA79-94BC81FF9F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6788" y="0"/>
            <a:ext cx="9578424" cy="6858000"/>
          </a:xfrm>
          <a:prstGeom prst="rect">
            <a:avLst/>
          </a:prstGeom>
        </p:spPr>
      </p:pic>
    </p:spTree>
    <p:extLst>
      <p:ext uri="{BB962C8B-B14F-4D97-AF65-F5344CB8AC3E}">
        <p14:creationId xmlns:p14="http://schemas.microsoft.com/office/powerpoint/2010/main" val="494550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E29F5CF0-4C37-3248-9CBA-E53B669761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87808" y="0"/>
            <a:ext cx="9616384" cy="6858000"/>
          </a:xfrm>
          <a:prstGeom prst="rect">
            <a:avLst/>
          </a:prstGeom>
        </p:spPr>
      </p:pic>
    </p:spTree>
    <p:extLst>
      <p:ext uri="{BB962C8B-B14F-4D97-AF65-F5344CB8AC3E}">
        <p14:creationId xmlns:p14="http://schemas.microsoft.com/office/powerpoint/2010/main" val="17917634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805FCC2E-D9F8-824D-89CB-808DBDEAEE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11849" y="1892419"/>
            <a:ext cx="5547730" cy="4834163"/>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453011" y="743686"/>
            <a:ext cx="2778325"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الصلاة</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1145782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3D5AB1FE-A572-98F3-179E-22C9034FBE63}"/>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374066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8104" y="6551875"/>
            <a:ext cx="671885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584184" y="860969"/>
            <a:ext cx="8329603" cy="44627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الآية:</a:t>
            </a:r>
          </a:p>
          <a:p>
            <a:pPr algn="ctr"/>
            <a:endParaRPr lang="ar-SA" sz="4400" b="1" dirty="0">
              <a:ln/>
              <a:solidFill>
                <a:srgbClr val="00B050"/>
              </a:solidFill>
              <a:latin typeface="Tahoma" panose="020B0604030504040204" pitchFamily="34" charset="0"/>
              <a:ea typeface="Tahoma" panose="020B0604030504040204" pitchFamily="34" charset="0"/>
            </a:endParaRPr>
          </a:p>
          <a:p>
            <a:pPr algn="ctr"/>
            <a:r>
              <a:rPr lang="ar-LB" sz="4000" dirty="0">
                <a:ln/>
                <a:solidFill>
                  <a:srgbClr val="7030A0"/>
                </a:solidFill>
                <a:latin typeface="Tahoma" panose="020B0604030504040204" pitchFamily="34" charset="0"/>
                <a:ea typeface="Tahoma" panose="020B0604030504040204" pitchFamily="34" charset="0"/>
              </a:rPr>
              <a:t>"الجميع زاغوا وفسدوا معًا، ليس من يعمل صلاحًا ليس ولا واحد."</a:t>
            </a:r>
          </a:p>
          <a:p>
            <a:pPr algn="ctr"/>
            <a:br>
              <a:rPr lang="ar-LB" sz="4000" dirty="0">
                <a:ln/>
                <a:solidFill>
                  <a:srgbClr val="7030A0"/>
                </a:solidFill>
                <a:latin typeface="Tahoma" panose="020B0604030504040204" pitchFamily="34" charset="0"/>
                <a:ea typeface="Tahoma" panose="020B0604030504040204" pitchFamily="34" charset="0"/>
              </a:rPr>
            </a:br>
            <a:r>
              <a:rPr lang="ar-LB" sz="4000" dirty="0">
                <a:ln/>
                <a:solidFill>
                  <a:srgbClr val="7030A0"/>
                </a:solidFill>
                <a:latin typeface="Tahoma" panose="020B0604030504040204" pitchFamily="34" charset="0"/>
                <a:ea typeface="Tahoma" panose="020B0604030504040204" pitchFamily="34" charset="0"/>
              </a:rPr>
              <a:t>(رومية ٣: ١٢)</a:t>
            </a:r>
          </a:p>
        </p:txBody>
      </p: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1867" y="3429000"/>
            <a:ext cx="3283527" cy="2908460"/>
          </a:xfrm>
          <a:prstGeom prst="rect">
            <a:avLst/>
          </a:prstGeom>
        </p:spPr>
      </p:pic>
      <p:pic>
        <p:nvPicPr>
          <p:cNvPr id="2" name="Picture 1">
            <a:extLst>
              <a:ext uri="{FF2B5EF4-FFF2-40B4-BE49-F238E27FC236}">
                <a16:creationId xmlns:a16="http://schemas.microsoft.com/office/drawing/2014/main" id="{FB170110-9869-E956-EFF5-D8492FCCC47E}"/>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323788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7" y="6547899"/>
            <a:ext cx="4020801" cy="39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758484" y="545533"/>
            <a:ext cx="8933858"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أكمل العجل الذهبي</a:t>
            </a:r>
          </a:p>
        </p:txBody>
      </p:sp>
      <p:sp>
        <p:nvSpPr>
          <p:cNvPr id="16" name="Oval 15">
            <a:extLst>
              <a:ext uri="{FF2B5EF4-FFF2-40B4-BE49-F238E27FC236}">
                <a16:creationId xmlns:a16="http://schemas.microsoft.com/office/drawing/2014/main" id="{2A4A9C73-142F-F342-98F1-D564946AF3E6}"/>
              </a:ext>
            </a:extLst>
          </p:cNvPr>
          <p:cNvSpPr/>
          <p:nvPr/>
        </p:nvSpPr>
        <p:spPr>
          <a:xfrm>
            <a:off x="9692342" y="2184239"/>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84702B5E-D61B-A24B-B3AB-B40B82033AE6}"/>
              </a:ext>
            </a:extLst>
          </p:cNvPr>
          <p:cNvSpPr/>
          <p:nvPr/>
        </p:nvSpPr>
        <p:spPr>
          <a:xfrm>
            <a:off x="9814145" y="2032112"/>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8" name="Rectangle 7">
            <a:extLst>
              <a:ext uri="{FF2B5EF4-FFF2-40B4-BE49-F238E27FC236}">
                <a16:creationId xmlns:a16="http://schemas.microsoft.com/office/drawing/2014/main" id="{A279C8D8-2D08-774C-AD0A-FEEC7EA5FD7A}"/>
              </a:ext>
            </a:extLst>
          </p:cNvPr>
          <p:cNvSpPr/>
          <p:nvPr/>
        </p:nvSpPr>
        <p:spPr>
          <a:xfrm>
            <a:off x="8024393" y="2911881"/>
            <a:ext cx="3706431" cy="1754326"/>
          </a:xfrm>
          <a:prstGeom prst="rect">
            <a:avLst/>
          </a:prstGeom>
        </p:spPr>
        <p:txBody>
          <a:bodyPr wrap="square">
            <a:spAutoFit/>
          </a:bodyPr>
          <a:lstStyle/>
          <a:p>
            <a:pPr algn="ctr" rtl="1"/>
            <a:r>
              <a:rPr lang="ar-LB" dirty="0">
                <a:solidFill>
                  <a:srgbClr val="8145B4"/>
                </a:solidFill>
                <a:latin typeface="Arial" panose="020B0604020202020204" pitchFamily="34" charset="0"/>
              </a:rPr>
              <a:t>اِطبع الصّور الموجودة في المواد المضافة (الوجه، الأُذُنين، العيون، فم العجل)، ثمَّ قم بتجلِيدها.</a:t>
            </a:r>
            <a:endParaRPr lang="en-US" dirty="0">
              <a:solidFill>
                <a:srgbClr val="8145B4"/>
              </a:solidFill>
              <a:latin typeface="Arial" panose="020B0604020202020204" pitchFamily="34" charset="0"/>
            </a:endParaRPr>
          </a:p>
          <a:p>
            <a:pPr algn="ctr" rtl="1"/>
            <a:endParaRPr lang="en-US" dirty="0">
              <a:solidFill>
                <a:srgbClr val="8145B4"/>
              </a:solidFill>
              <a:effectLst/>
              <a:latin typeface="Arial" panose="020B0604020202020204" pitchFamily="34" charset="0"/>
            </a:endParaRPr>
          </a:p>
          <a:p>
            <a:pPr algn="ctr" rtl="1"/>
            <a:r>
              <a:rPr lang="ar-LB" dirty="0">
                <a:solidFill>
                  <a:srgbClr val="8145B4"/>
                </a:solidFill>
                <a:latin typeface="Arial" panose="020B0604020202020204" pitchFamily="34" charset="0"/>
              </a:rPr>
              <a:t>ضعْ قطعة من اللّاصق خلفها</a:t>
            </a:r>
          </a:p>
          <a:p>
            <a:pPr algn="ctr" rtl="1"/>
            <a:endParaRPr lang="ar-LB" dirty="0">
              <a:solidFill>
                <a:srgbClr val="8145B4"/>
              </a:solidFill>
              <a:effectLst/>
              <a:latin typeface="Arial" panose="020B0604020202020204" pitchFamily="34" charset="0"/>
            </a:endParaRPr>
          </a:p>
        </p:txBody>
      </p:sp>
      <p:sp>
        <p:nvSpPr>
          <p:cNvPr id="20" name="Oval 19">
            <a:extLst>
              <a:ext uri="{FF2B5EF4-FFF2-40B4-BE49-F238E27FC236}">
                <a16:creationId xmlns:a16="http://schemas.microsoft.com/office/drawing/2014/main" id="{B37D23FF-5CFA-8C4C-9060-33A354334E8E}"/>
              </a:ext>
            </a:extLst>
          </p:cNvPr>
          <p:cNvSpPr/>
          <p:nvPr/>
        </p:nvSpPr>
        <p:spPr>
          <a:xfrm>
            <a:off x="6629659" y="2089724"/>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1" name="Rectangle 20">
            <a:extLst>
              <a:ext uri="{FF2B5EF4-FFF2-40B4-BE49-F238E27FC236}">
                <a16:creationId xmlns:a16="http://schemas.microsoft.com/office/drawing/2014/main" id="{507F7745-1518-1944-94A6-61A1AAE78824}"/>
              </a:ext>
            </a:extLst>
          </p:cNvPr>
          <p:cNvSpPr/>
          <p:nvPr/>
        </p:nvSpPr>
        <p:spPr>
          <a:xfrm>
            <a:off x="6751462" y="1937597"/>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pic>
        <p:nvPicPr>
          <p:cNvPr id="10" name="Picture 9" descr="A close up of a logo&#10;&#10;Description automatically generated">
            <a:extLst>
              <a:ext uri="{FF2B5EF4-FFF2-40B4-BE49-F238E27FC236}">
                <a16:creationId xmlns:a16="http://schemas.microsoft.com/office/drawing/2014/main" id="{5C2750D0-EC3E-104F-851F-476C3837CA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6200000">
            <a:off x="6161369" y="3021929"/>
            <a:ext cx="2035691" cy="1740055"/>
          </a:xfrm>
          <a:prstGeom prst="rect">
            <a:avLst/>
          </a:prstGeom>
        </p:spPr>
      </p:pic>
      <p:pic>
        <p:nvPicPr>
          <p:cNvPr id="14" name="Picture 13" descr="A close up of a logo&#10;&#10;Description automatically generated">
            <a:extLst>
              <a:ext uri="{FF2B5EF4-FFF2-40B4-BE49-F238E27FC236}">
                <a16:creationId xmlns:a16="http://schemas.microsoft.com/office/drawing/2014/main" id="{47373228-8E6D-3544-BF10-11334E26DA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a:off x="3408089" y="2405804"/>
            <a:ext cx="2071450" cy="2882184"/>
          </a:xfrm>
          <a:prstGeom prst="rect">
            <a:avLst/>
          </a:prstGeom>
        </p:spPr>
      </p:pic>
      <p:sp>
        <p:nvSpPr>
          <p:cNvPr id="25" name="Oval 24">
            <a:extLst>
              <a:ext uri="{FF2B5EF4-FFF2-40B4-BE49-F238E27FC236}">
                <a16:creationId xmlns:a16="http://schemas.microsoft.com/office/drawing/2014/main" id="{D8118A83-ADE5-874A-8DC5-0BFFC16E7435}"/>
              </a:ext>
            </a:extLst>
          </p:cNvPr>
          <p:cNvSpPr/>
          <p:nvPr/>
        </p:nvSpPr>
        <p:spPr>
          <a:xfrm>
            <a:off x="4128468" y="210591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6" name="Rectangle 25">
            <a:extLst>
              <a:ext uri="{FF2B5EF4-FFF2-40B4-BE49-F238E27FC236}">
                <a16:creationId xmlns:a16="http://schemas.microsoft.com/office/drawing/2014/main" id="{8A61C784-6826-4D49-8D14-8A002C49D8C3}"/>
              </a:ext>
            </a:extLst>
          </p:cNvPr>
          <p:cNvSpPr/>
          <p:nvPr/>
        </p:nvSpPr>
        <p:spPr>
          <a:xfrm>
            <a:off x="4250271" y="1953786"/>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pic>
        <p:nvPicPr>
          <p:cNvPr id="18" name="Picture 17" descr="A close up of a logo&#10;&#10;Description automatically generated">
            <a:extLst>
              <a:ext uri="{FF2B5EF4-FFF2-40B4-BE49-F238E27FC236}">
                <a16:creationId xmlns:a16="http://schemas.microsoft.com/office/drawing/2014/main" id="{FC958BB2-1B0F-D541-BD35-99423ECAEFC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6200000">
            <a:off x="274328" y="2739415"/>
            <a:ext cx="2809449" cy="2305082"/>
          </a:xfrm>
          <a:prstGeom prst="rect">
            <a:avLst/>
          </a:prstGeom>
        </p:spPr>
      </p:pic>
      <p:sp>
        <p:nvSpPr>
          <p:cNvPr id="30" name="Oval 29">
            <a:extLst>
              <a:ext uri="{FF2B5EF4-FFF2-40B4-BE49-F238E27FC236}">
                <a16:creationId xmlns:a16="http://schemas.microsoft.com/office/drawing/2014/main" id="{01FAF4C7-D050-BB4D-B1A4-6925AAD79460}"/>
              </a:ext>
            </a:extLst>
          </p:cNvPr>
          <p:cNvSpPr/>
          <p:nvPr/>
        </p:nvSpPr>
        <p:spPr>
          <a:xfrm>
            <a:off x="1882083" y="210742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2" name="Rectangle 31">
            <a:extLst>
              <a:ext uri="{FF2B5EF4-FFF2-40B4-BE49-F238E27FC236}">
                <a16:creationId xmlns:a16="http://schemas.microsoft.com/office/drawing/2014/main" id="{5CFFAEFD-E622-2748-AA02-086154EEDB62}"/>
              </a:ext>
            </a:extLst>
          </p:cNvPr>
          <p:cNvSpPr/>
          <p:nvPr/>
        </p:nvSpPr>
        <p:spPr>
          <a:xfrm>
            <a:off x="2003886" y="1955296"/>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sp>
        <p:nvSpPr>
          <p:cNvPr id="23" name="Rectangle 22">
            <a:extLst>
              <a:ext uri="{FF2B5EF4-FFF2-40B4-BE49-F238E27FC236}">
                <a16:creationId xmlns:a16="http://schemas.microsoft.com/office/drawing/2014/main" id="{847C4787-BD11-E44B-B55B-518EA045900B}"/>
              </a:ext>
            </a:extLst>
          </p:cNvPr>
          <p:cNvSpPr/>
          <p:nvPr/>
        </p:nvSpPr>
        <p:spPr>
          <a:xfrm>
            <a:off x="444857" y="5587943"/>
            <a:ext cx="7253851" cy="923330"/>
          </a:xfrm>
          <a:prstGeom prst="rect">
            <a:avLst/>
          </a:prstGeom>
        </p:spPr>
        <p:txBody>
          <a:bodyPr wrap="square">
            <a:spAutoFit/>
          </a:bodyPr>
          <a:lstStyle/>
          <a:p>
            <a:pPr algn="ctr" rtl="1"/>
            <a:r>
              <a:rPr lang="ar-LB" dirty="0">
                <a:solidFill>
                  <a:srgbClr val="8145B4"/>
                </a:solidFill>
                <a:latin typeface="Arial" panose="020B0604020202020204" pitchFamily="34" charset="0"/>
              </a:rPr>
              <a:t>عندما ينتهي الولد، تُزال قطعة القماش عن عينيه ليرى النَّتيجة.</a:t>
            </a:r>
            <a:br>
              <a:rPr lang="ar-LB" dirty="0">
                <a:solidFill>
                  <a:srgbClr val="8145B4"/>
                </a:solidFill>
                <a:latin typeface="Arial" panose="020B0604020202020204" pitchFamily="34" charset="0"/>
              </a:rPr>
            </a:br>
            <a:endParaRPr lang="ar-LB" dirty="0">
              <a:solidFill>
                <a:srgbClr val="8145B4"/>
              </a:solidFill>
              <a:latin typeface="Arial" panose="020B0604020202020204" pitchFamily="34" charset="0"/>
            </a:endParaRPr>
          </a:p>
          <a:p>
            <a:pPr algn="ctr" rtl="1"/>
            <a:r>
              <a:rPr lang="ar-LB" dirty="0">
                <a:solidFill>
                  <a:srgbClr val="8145B4"/>
                </a:solidFill>
                <a:latin typeface="Arial" panose="020B0604020202020204" pitchFamily="34" charset="0"/>
              </a:rPr>
              <a:t>كرِّر اللّعبة إلى أن تنتهي كل الأشكال المطبوعة، ثم سيرى الأطفال الشّكل الأخير لعجلهم المُبْتَكَر.</a:t>
            </a:r>
            <a:endParaRPr lang="ar-LB" dirty="0">
              <a:solidFill>
                <a:srgbClr val="8145B4"/>
              </a:solidFill>
              <a:effectLst/>
              <a:latin typeface="Arial" panose="020B0604020202020204" pitchFamily="34" charset="0"/>
            </a:endParaRPr>
          </a:p>
        </p:txBody>
      </p:sp>
      <p:sp>
        <p:nvSpPr>
          <p:cNvPr id="34" name="Oval 33">
            <a:extLst>
              <a:ext uri="{FF2B5EF4-FFF2-40B4-BE49-F238E27FC236}">
                <a16:creationId xmlns:a16="http://schemas.microsoft.com/office/drawing/2014/main" id="{E9ADF8C3-2114-6C46-8B89-ACB5AD8E4775}"/>
              </a:ext>
            </a:extLst>
          </p:cNvPr>
          <p:cNvSpPr/>
          <p:nvPr/>
        </p:nvSpPr>
        <p:spPr>
          <a:xfrm>
            <a:off x="6506560" y="536848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5" name="Rectangle 34">
            <a:extLst>
              <a:ext uri="{FF2B5EF4-FFF2-40B4-BE49-F238E27FC236}">
                <a16:creationId xmlns:a16="http://schemas.microsoft.com/office/drawing/2014/main" id="{EA7E6277-268A-D04C-8D52-5C593DE54AF8}"/>
              </a:ext>
            </a:extLst>
          </p:cNvPr>
          <p:cNvSpPr/>
          <p:nvPr/>
        </p:nvSpPr>
        <p:spPr>
          <a:xfrm>
            <a:off x="6628363" y="5216355"/>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D3919A4F-87E1-6020-128E-DEDF1E01A78A}"/>
              </a:ext>
            </a:extLst>
          </p:cNvPr>
          <p:cNvPicPr>
            <a:picLocks noChangeAspect="1"/>
          </p:cNvPicPr>
          <p:nvPr/>
        </p:nvPicPr>
        <p:blipFill>
          <a:blip r:embed="rId6"/>
          <a:stretch>
            <a:fillRect/>
          </a:stretch>
        </p:blipFill>
        <p:spPr>
          <a:xfrm>
            <a:off x="9562402" y="0"/>
            <a:ext cx="2629598" cy="1940643"/>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E398B8-B600-12F2-4FDE-5EA67A966B5B}"/>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25069623-7E44-50FF-1F4A-C7D1C8E0E9C1}"/>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FEF76E9B-A9C6-3B4A-F47B-DB17D368B6D4}"/>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CDCB0B-0F43-5D5B-684F-0582E2927179}"/>
              </a:ext>
            </a:extLst>
          </p:cNvPr>
          <p:cNvCxnSpPr>
            <a:cxnSpLocks/>
          </p:cNvCxnSpPr>
          <p:nvPr/>
        </p:nvCxnSpPr>
        <p:spPr>
          <a:xfrm flipH="1">
            <a:off x="4532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7D4B20F-BA6B-CEC6-4C29-B89194241577}"/>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106BE44-4DB9-29E6-4C12-5A69D8823101}"/>
              </a:ext>
            </a:extLst>
          </p:cNvPr>
          <p:cNvCxnSpPr>
            <a:cxnSpLocks/>
          </p:cNvCxnSpPr>
          <p:nvPr/>
        </p:nvCxnSpPr>
        <p:spPr>
          <a:xfrm flipH="1" flipV="1">
            <a:off x="4532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8EA048C-BACC-F22E-6FB1-210780AAE1FD}"/>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E1F47D8-610B-23B0-B98D-1009393F012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52D5AD0F-627A-2D70-B0EE-C0B43B76AA59}"/>
              </a:ext>
            </a:extLst>
          </p:cNvPr>
          <p:cNvPicPr>
            <a:picLocks noChangeAspect="1"/>
          </p:cNvPicPr>
          <p:nvPr/>
        </p:nvPicPr>
        <p:blipFill rotWithShape="1">
          <a:blip r:embed="rId3"/>
          <a:srcRect l="20364" t="27388" r="24280" b="30630"/>
          <a:stretch/>
        </p:blipFill>
        <p:spPr>
          <a:xfrm>
            <a:off x="6515422" y="356313"/>
            <a:ext cx="5395632" cy="2893500"/>
          </a:xfrm>
          <a:prstGeom prst="rect">
            <a:avLst/>
          </a:prstGeom>
        </p:spPr>
      </p:pic>
    </p:spTree>
    <p:extLst>
      <p:ext uri="{BB962C8B-B14F-4D97-AF65-F5344CB8AC3E}">
        <p14:creationId xmlns:p14="http://schemas.microsoft.com/office/powerpoint/2010/main" val="36732049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26848"/>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a:t>
            </a:r>
            <a:br>
              <a:rPr lang="ar-SA" sz="8000" dirty="0">
                <a:ln/>
                <a:solidFill>
                  <a:srgbClr val="7030A0"/>
                </a:solidFill>
                <a:latin typeface="Tahoma" panose="020B0604030504040204" pitchFamily="34" charset="0"/>
                <a:ea typeface="Tahoma" panose="020B0604030504040204" pitchFamily="34" charset="0"/>
              </a:rPr>
            </a:br>
            <a:r>
              <a:rPr lang="ar-SA" sz="8000" dirty="0">
                <a:ln/>
                <a:solidFill>
                  <a:srgbClr val="7030A0"/>
                </a:solidFill>
                <a:latin typeface="Tahoma" panose="020B0604030504040204" pitchFamily="34" charset="0"/>
                <a:ea typeface="Tahoma" panose="020B0604030504040204" pitchFamily="34" charset="0"/>
              </a:rPr>
              <a:t> </a:t>
            </a: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aterials_2017_06_14_1497431762 (1)" descr="materials_2017_06_14_1497431762 (1)">
            <a:hlinkClick r:id="" action="ppaction://media"/>
            <a:extLst>
              <a:ext uri="{FF2B5EF4-FFF2-40B4-BE49-F238E27FC236}">
                <a16:creationId xmlns:a16="http://schemas.microsoft.com/office/drawing/2014/main" id="{F03544EA-78CB-5F45-B64E-6223B72BCF2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14049" y="318053"/>
            <a:ext cx="812800" cy="812800"/>
          </a:xfrm>
          <a:prstGeom prst="rect">
            <a:avLst/>
          </a:prstGeom>
        </p:spPr>
      </p:pic>
    </p:spTree>
    <p:extLst>
      <p:ext uri="{BB962C8B-B14F-4D97-AF65-F5344CB8AC3E}">
        <p14:creationId xmlns:p14="http://schemas.microsoft.com/office/powerpoint/2010/main" val="1714639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46727" y="914413"/>
            <a:ext cx="9252969" cy="5078313"/>
          </a:xfrm>
          <a:prstGeom prst="rect">
            <a:avLst/>
          </a:prstGeom>
        </p:spPr>
        <p:txBody>
          <a:bodyPr wrap="square">
            <a:spAutoFit/>
          </a:bodyPr>
          <a:lstStyle/>
          <a:p>
            <a:pPr algn="ctr"/>
            <a:r>
              <a:rPr lang="ar-LB" sz="5400" b="1" dirty="0">
                <a:solidFill>
                  <a:srgbClr val="273582"/>
                </a:solidFill>
              </a:rPr>
              <a:t>- ١ -</a:t>
            </a:r>
          </a:p>
          <a:p>
            <a:pPr algn="ctr"/>
            <a:r>
              <a:rPr lang="ar-LB" sz="5400" b="1" dirty="0">
                <a:solidFill>
                  <a:srgbClr val="273582"/>
                </a:solidFill>
              </a:rPr>
              <a:t>كلمة الله بتعلّمني</a:t>
            </a:r>
          </a:p>
          <a:p>
            <a:pPr algn="ctr"/>
            <a:r>
              <a:rPr lang="ar-LB" sz="5400" b="1" dirty="0">
                <a:solidFill>
                  <a:srgbClr val="273582"/>
                </a:solidFill>
              </a:rPr>
              <a:t>الله حَدِّي وين ما بكون</a:t>
            </a:r>
          </a:p>
          <a:p>
            <a:pPr algn="ctr"/>
            <a:r>
              <a:rPr lang="ar-LB" sz="5400" b="1" dirty="0">
                <a:solidFill>
                  <a:srgbClr val="273582"/>
                </a:solidFill>
              </a:rPr>
              <a:t>بيسمع صوتي لمَّا بصَلّي</a:t>
            </a:r>
          </a:p>
          <a:p>
            <a:pPr algn="ctr"/>
            <a:r>
              <a:rPr lang="ar-LB" sz="5400" b="1" dirty="0">
                <a:solidFill>
                  <a:srgbClr val="273582"/>
                </a:solidFill>
              </a:rPr>
              <a:t>رَح طيع كِلمتو لمَّا يقِلِّي</a:t>
            </a:r>
          </a:p>
          <a:p>
            <a:pPr algn="ctr"/>
            <a:r>
              <a:rPr lang="ar-LB" sz="5400" b="1" dirty="0">
                <a:solidFill>
                  <a:srgbClr val="273582"/>
                </a:solidFill>
              </a:rPr>
              <a:t>أنا جنبَك يا ابني على طول</a:t>
            </a:r>
          </a:p>
        </p:txBody>
      </p:sp>
    </p:spTree>
    <p:extLst>
      <p:ext uri="{BB962C8B-B14F-4D97-AF65-F5344CB8AC3E}">
        <p14:creationId xmlns:p14="http://schemas.microsoft.com/office/powerpoint/2010/main" val="3142057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314334"/>
            <a:ext cx="9252969" cy="6863417"/>
          </a:xfrm>
          <a:prstGeom prst="rect">
            <a:avLst/>
          </a:prstGeom>
        </p:spPr>
        <p:txBody>
          <a:bodyPr wrap="square">
            <a:spAutoFit/>
          </a:bodyPr>
          <a:lstStyle/>
          <a:p>
            <a:pPr algn="ctr"/>
            <a:r>
              <a:rPr lang="ar-LB" sz="4400" b="1" dirty="0">
                <a:solidFill>
                  <a:srgbClr val="273582"/>
                </a:solidFill>
              </a:rPr>
              <a:t>- القرار -</a:t>
            </a:r>
          </a:p>
          <a:p>
            <a:pPr algn="ctr"/>
            <a:r>
              <a:rPr lang="ar-LB" sz="4400" b="1" dirty="0">
                <a:solidFill>
                  <a:srgbClr val="273582"/>
                </a:solidFill>
              </a:rPr>
              <a:t>أنا بحبَّك ربِّي يسوع</a:t>
            </a:r>
          </a:p>
          <a:p>
            <a:pPr algn="ctr"/>
            <a:r>
              <a:rPr lang="ar-LB" sz="4400" b="1" dirty="0">
                <a:solidFill>
                  <a:srgbClr val="273582"/>
                </a:solidFill>
              </a:rPr>
              <a:t>رَح غَنّي بِصُوت مسموع</a:t>
            </a:r>
          </a:p>
          <a:p>
            <a:pPr algn="ctr"/>
            <a:r>
              <a:rPr lang="ar-LB" sz="4400" b="1" dirty="0">
                <a:solidFill>
                  <a:srgbClr val="273582"/>
                </a:solidFill>
              </a:rPr>
              <a:t>وإذا قالولي إِنّي فاشل</a:t>
            </a:r>
          </a:p>
          <a:p>
            <a:pPr algn="ctr"/>
            <a:r>
              <a:rPr lang="ar-LB" sz="4400" b="1" dirty="0">
                <a:solidFill>
                  <a:srgbClr val="273582"/>
                </a:solidFill>
              </a:rPr>
              <a:t>بِتذَكَرْ وعدَك يا يسوع</a:t>
            </a:r>
          </a:p>
          <a:p>
            <a:pPr algn="ctr"/>
            <a:r>
              <a:rPr lang="ar-LB" sz="4400" b="1" dirty="0">
                <a:solidFill>
                  <a:srgbClr val="273582"/>
                </a:solidFill>
              </a:rPr>
              <a:t>أنا حَدَك إنتَ وزعلان</a:t>
            </a:r>
          </a:p>
          <a:p>
            <a:pPr algn="ctr"/>
            <a:r>
              <a:rPr lang="ar-LB" sz="4400" b="1" dirty="0">
                <a:solidFill>
                  <a:srgbClr val="273582"/>
                </a:solidFill>
              </a:rPr>
              <a:t>أنا بْشَجعَك إنتَ وفِشلان</a:t>
            </a:r>
          </a:p>
          <a:p>
            <a:pPr algn="ctr"/>
            <a:r>
              <a:rPr lang="ar-LB" sz="4400" b="1" dirty="0">
                <a:solidFill>
                  <a:srgbClr val="273582"/>
                </a:solidFill>
              </a:rPr>
              <a:t>وإِذا مَرَّة حَسَيتْ بخُوف</a:t>
            </a:r>
          </a:p>
          <a:p>
            <a:pPr algn="ctr"/>
            <a:r>
              <a:rPr lang="ar-LB" sz="4400" b="1" dirty="0">
                <a:solidFill>
                  <a:srgbClr val="273582"/>
                </a:solidFill>
              </a:rPr>
              <a:t>صَلِّي وقول إنِك تعبان</a:t>
            </a:r>
          </a:p>
          <a:p>
            <a:pPr algn="ctr"/>
            <a:endParaRPr lang="ar-LB" sz="4400" b="1" dirty="0">
              <a:solidFill>
                <a:srgbClr val="273582"/>
              </a:solidFill>
            </a:endParaRPr>
          </a:p>
        </p:txBody>
      </p:sp>
    </p:spTree>
    <p:extLst>
      <p:ext uri="{BB962C8B-B14F-4D97-AF65-F5344CB8AC3E}">
        <p14:creationId xmlns:p14="http://schemas.microsoft.com/office/powerpoint/2010/main" val="6702492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46727" y="914413"/>
            <a:ext cx="9252969" cy="5078313"/>
          </a:xfrm>
          <a:prstGeom prst="rect">
            <a:avLst/>
          </a:prstGeom>
        </p:spPr>
        <p:txBody>
          <a:bodyPr wrap="square">
            <a:spAutoFit/>
          </a:bodyPr>
          <a:lstStyle/>
          <a:p>
            <a:pPr algn="ctr"/>
            <a:r>
              <a:rPr lang="ar-LB" sz="5400" b="1" dirty="0">
                <a:solidFill>
                  <a:srgbClr val="273582"/>
                </a:solidFill>
              </a:rPr>
              <a:t>- ٢ -</a:t>
            </a:r>
          </a:p>
          <a:p>
            <a:pPr algn="ctr"/>
            <a:r>
              <a:rPr lang="ar-LB" sz="5400" b="1" dirty="0">
                <a:solidFill>
                  <a:srgbClr val="273582"/>
                </a:solidFill>
              </a:rPr>
              <a:t>الله هوِ يللّي خلَقني</a:t>
            </a:r>
          </a:p>
          <a:p>
            <a:pPr algn="ctr"/>
            <a:r>
              <a:rPr lang="ar-LB" sz="5400" b="1" dirty="0">
                <a:solidFill>
                  <a:srgbClr val="273582"/>
                </a:solidFill>
              </a:rPr>
              <a:t>بيِهتم فِيِّ على طول</a:t>
            </a:r>
          </a:p>
          <a:p>
            <a:pPr algn="ctr"/>
            <a:r>
              <a:rPr lang="ar-LB" sz="5400" b="1" dirty="0">
                <a:solidFill>
                  <a:srgbClr val="273582"/>
                </a:solidFill>
              </a:rPr>
              <a:t>كلمة الله بِتعَلمني</a:t>
            </a:r>
          </a:p>
          <a:p>
            <a:pPr algn="ctr"/>
            <a:r>
              <a:rPr lang="ar-LB" sz="5400" b="1" dirty="0">
                <a:solidFill>
                  <a:srgbClr val="273582"/>
                </a:solidFill>
              </a:rPr>
              <a:t>بتفهمني وبتذكرني</a:t>
            </a:r>
          </a:p>
          <a:p>
            <a:pPr algn="ctr"/>
            <a:r>
              <a:rPr lang="ar-LB" sz="5400" b="1" dirty="0">
                <a:solidFill>
                  <a:srgbClr val="273582"/>
                </a:solidFill>
              </a:rPr>
              <a:t>الله بحبني كيف ما بكون</a:t>
            </a:r>
          </a:p>
        </p:txBody>
      </p:sp>
    </p:spTree>
    <p:extLst>
      <p:ext uri="{BB962C8B-B14F-4D97-AF65-F5344CB8AC3E}">
        <p14:creationId xmlns:p14="http://schemas.microsoft.com/office/powerpoint/2010/main" val="40103760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314334"/>
            <a:ext cx="9252969" cy="6863417"/>
          </a:xfrm>
          <a:prstGeom prst="rect">
            <a:avLst/>
          </a:prstGeom>
        </p:spPr>
        <p:txBody>
          <a:bodyPr wrap="square">
            <a:spAutoFit/>
          </a:bodyPr>
          <a:lstStyle/>
          <a:p>
            <a:pPr algn="ctr"/>
            <a:r>
              <a:rPr lang="ar-LB" sz="4400" b="1" dirty="0">
                <a:solidFill>
                  <a:srgbClr val="273582"/>
                </a:solidFill>
              </a:rPr>
              <a:t>- القرار -</a:t>
            </a:r>
          </a:p>
          <a:p>
            <a:pPr algn="ctr"/>
            <a:r>
              <a:rPr lang="ar-LB" sz="4400" b="1" dirty="0">
                <a:solidFill>
                  <a:srgbClr val="273582"/>
                </a:solidFill>
              </a:rPr>
              <a:t>أنا بحبَّك ربِّي يسوع</a:t>
            </a:r>
          </a:p>
          <a:p>
            <a:pPr algn="ctr"/>
            <a:r>
              <a:rPr lang="ar-LB" sz="4400" b="1" dirty="0">
                <a:solidFill>
                  <a:srgbClr val="273582"/>
                </a:solidFill>
              </a:rPr>
              <a:t>رَح غَنّي بِصُوت مسموع</a:t>
            </a:r>
          </a:p>
          <a:p>
            <a:pPr algn="ctr"/>
            <a:r>
              <a:rPr lang="ar-LB" sz="4400" b="1" dirty="0">
                <a:solidFill>
                  <a:srgbClr val="273582"/>
                </a:solidFill>
              </a:rPr>
              <a:t>وإذا قالولي إِنّي فاشل</a:t>
            </a:r>
          </a:p>
          <a:p>
            <a:pPr algn="ctr"/>
            <a:r>
              <a:rPr lang="ar-LB" sz="4400" b="1" dirty="0">
                <a:solidFill>
                  <a:srgbClr val="273582"/>
                </a:solidFill>
              </a:rPr>
              <a:t>بِتذَكَرْ وعدَك يا يسوع</a:t>
            </a:r>
          </a:p>
          <a:p>
            <a:pPr algn="ctr"/>
            <a:r>
              <a:rPr lang="ar-LB" sz="4400" b="1" dirty="0">
                <a:solidFill>
                  <a:srgbClr val="273582"/>
                </a:solidFill>
              </a:rPr>
              <a:t>أنا حَدَك إنتَ وزعلان</a:t>
            </a:r>
          </a:p>
          <a:p>
            <a:pPr algn="ctr"/>
            <a:r>
              <a:rPr lang="ar-LB" sz="4400" b="1" dirty="0">
                <a:solidFill>
                  <a:srgbClr val="273582"/>
                </a:solidFill>
              </a:rPr>
              <a:t>أنا بْشَجعَك إنتَ وفِشلان</a:t>
            </a:r>
          </a:p>
          <a:p>
            <a:pPr algn="ctr"/>
            <a:r>
              <a:rPr lang="ar-LB" sz="4400" b="1" dirty="0">
                <a:solidFill>
                  <a:srgbClr val="273582"/>
                </a:solidFill>
              </a:rPr>
              <a:t>وإِذا مَرَّة حَسَيتْ بخُوف</a:t>
            </a:r>
          </a:p>
          <a:p>
            <a:pPr algn="ctr"/>
            <a:r>
              <a:rPr lang="ar-LB" sz="4400" b="1" dirty="0">
                <a:solidFill>
                  <a:srgbClr val="273582"/>
                </a:solidFill>
              </a:rPr>
              <a:t>صَلِّي وقول إنِك تعبان</a:t>
            </a:r>
          </a:p>
          <a:p>
            <a:pPr algn="ctr"/>
            <a:endParaRPr lang="ar-LB" sz="4400" b="1" dirty="0">
              <a:solidFill>
                <a:srgbClr val="273582"/>
              </a:solidFill>
            </a:endParaRPr>
          </a:p>
        </p:txBody>
      </p:sp>
    </p:spTree>
    <p:extLst>
      <p:ext uri="{BB962C8B-B14F-4D97-AF65-F5344CB8AC3E}">
        <p14:creationId xmlns:p14="http://schemas.microsoft.com/office/powerpoint/2010/main" val="318190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558610"/>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اتّكِل على ربَّك</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aterials_2016_06_09_1465470999" descr="materials_2016_06_09_1465470999">
            <a:hlinkClick r:id="" action="ppaction://media"/>
            <a:extLst>
              <a:ext uri="{FF2B5EF4-FFF2-40B4-BE49-F238E27FC236}">
                <a16:creationId xmlns:a16="http://schemas.microsoft.com/office/drawing/2014/main" id="{1EEEAAC3-D483-964A-AE6B-ECFA62E3108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2019" y="413464"/>
            <a:ext cx="812800" cy="812800"/>
          </a:xfrm>
          <a:prstGeom prst="rect">
            <a:avLst/>
          </a:prstGeom>
        </p:spPr>
      </p:pic>
    </p:spTree>
    <p:extLst>
      <p:ext uri="{BB962C8B-B14F-4D97-AF65-F5344CB8AC3E}">
        <p14:creationId xmlns:p14="http://schemas.microsoft.com/office/powerpoint/2010/main" val="29904274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862</TotalTime>
  <Words>2019</Words>
  <Application>Microsoft Macintosh PowerPoint</Application>
  <PresentationFormat>Widescreen</PresentationFormat>
  <Paragraphs>289</Paragraphs>
  <Slides>32</Slides>
  <Notes>19</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68</cp:revision>
  <dcterms:created xsi:type="dcterms:W3CDTF">2019-12-11T11:55:43Z</dcterms:created>
  <dcterms:modified xsi:type="dcterms:W3CDTF">2022-07-14T09:45:10Z</dcterms:modified>
</cp:coreProperties>
</file>